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72" r:id="rId5"/>
    <p:sldId id="259" r:id="rId6"/>
    <p:sldId id="260" r:id="rId7"/>
    <p:sldId id="261" r:id="rId8"/>
    <p:sldId id="262" r:id="rId9"/>
    <p:sldId id="271" r:id="rId10"/>
    <p:sldId id="263" r:id="rId11"/>
    <p:sldId id="273" r:id="rId12"/>
    <p:sldId id="274" r:id="rId13"/>
    <p:sldId id="264" r:id="rId14"/>
    <p:sldId id="265" r:id="rId15"/>
    <p:sldId id="266" r:id="rId16"/>
    <p:sldId id="267" r:id="rId17"/>
    <p:sldId id="275" r:id="rId18"/>
    <p:sldId id="269"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8010"/>
  </p:normalViewPr>
  <p:slideViewPr>
    <p:cSldViewPr snapToGrid="0" snapToObjects="1">
      <p:cViewPr varScale="1">
        <p:scale>
          <a:sx n="82" d="100"/>
          <a:sy n="82" d="100"/>
        </p:scale>
        <p:origin x="16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7F4AEA-91E6-194B-B5A9-3AACF735BD53}" type="datetimeFigureOut">
              <a:rPr lang="en-US" smtClean="0"/>
              <a:t>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947DE-125C-CF4A-8397-83DC36469D14}" type="slidenum">
              <a:rPr lang="en-US" smtClean="0"/>
              <a:t>‹#›</a:t>
            </a:fld>
            <a:endParaRPr lang="en-US"/>
          </a:p>
        </p:txBody>
      </p:sp>
    </p:spTree>
    <p:extLst>
      <p:ext uri="{BB962C8B-B14F-4D97-AF65-F5344CB8AC3E}">
        <p14:creationId xmlns:p14="http://schemas.microsoft.com/office/powerpoint/2010/main" val="356463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47DE-125C-CF4A-8397-83DC36469D14}" type="slidenum">
              <a:rPr lang="en-US" smtClean="0"/>
              <a:t>3</a:t>
            </a:fld>
            <a:endParaRPr lang="en-US"/>
          </a:p>
        </p:txBody>
      </p:sp>
    </p:spTree>
    <p:extLst>
      <p:ext uri="{BB962C8B-B14F-4D97-AF65-F5344CB8AC3E}">
        <p14:creationId xmlns:p14="http://schemas.microsoft.com/office/powerpoint/2010/main" val="596193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47DE-125C-CF4A-8397-83DC36469D14}" type="slidenum">
              <a:rPr lang="en-US" smtClean="0"/>
              <a:t>4</a:t>
            </a:fld>
            <a:endParaRPr lang="en-US"/>
          </a:p>
        </p:txBody>
      </p:sp>
    </p:spTree>
    <p:extLst>
      <p:ext uri="{BB962C8B-B14F-4D97-AF65-F5344CB8AC3E}">
        <p14:creationId xmlns:p14="http://schemas.microsoft.com/office/powerpoint/2010/main" val="3944126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T7 m modeled </a:t>
            </a:r>
            <a:r>
              <a:rPr lang="en-US" dirty="0">
                <a:sym typeface="Wingdings" pitchFamily="2" charset="2"/>
              </a:rPr>
              <a:t> show works well. What about other viruses? </a:t>
            </a:r>
          </a:p>
          <a:p>
            <a:r>
              <a:rPr lang="en-US" dirty="0">
                <a:sym typeface="Wingdings" pitchFamily="2" charset="2"/>
              </a:rPr>
              <a:t>Lots of param with ambiguous or understudied values in literature  how to leverage </a:t>
            </a:r>
            <a:r>
              <a:rPr lang="en-US" dirty="0" err="1">
                <a:sym typeface="Wingdings" pitchFamily="2" charset="2"/>
              </a:rPr>
              <a:t>pinetree</a:t>
            </a:r>
            <a:r>
              <a:rPr lang="en-US" dirty="0">
                <a:sym typeface="Wingdings" pitchFamily="2" charset="2"/>
              </a:rPr>
              <a:t> to model these viruses? </a:t>
            </a:r>
            <a:endParaRPr lang="en-US" dirty="0"/>
          </a:p>
          <a:p>
            <a:endParaRPr lang="en-US" dirty="0"/>
          </a:p>
        </p:txBody>
      </p:sp>
      <p:sp>
        <p:nvSpPr>
          <p:cNvPr id="4" name="Slide Number Placeholder 3"/>
          <p:cNvSpPr>
            <a:spLocks noGrp="1"/>
          </p:cNvSpPr>
          <p:nvPr>
            <p:ph type="sldNum" sz="quarter" idx="5"/>
          </p:nvPr>
        </p:nvSpPr>
        <p:spPr/>
        <p:txBody>
          <a:bodyPr/>
          <a:lstStyle/>
          <a:p>
            <a:fld id="{C6B947DE-125C-CF4A-8397-83DC36469D14}" type="slidenum">
              <a:rPr lang="en-US" smtClean="0"/>
              <a:t>5</a:t>
            </a:fld>
            <a:endParaRPr lang="en-US"/>
          </a:p>
        </p:txBody>
      </p:sp>
    </p:spTree>
    <p:extLst>
      <p:ext uri="{BB962C8B-B14F-4D97-AF65-F5344CB8AC3E}">
        <p14:creationId xmlns:p14="http://schemas.microsoft.com/office/powerpoint/2010/main" val="51982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My lab is working to construct modified T7 phages and experimentally test predictions of </a:t>
            </a:r>
            <a:r>
              <a:rPr lang="en-US" sz="1200" b="0" i="0" kern="1200" dirty="0" err="1">
                <a:solidFill>
                  <a:schemeClr val="tx1"/>
                </a:solidFill>
                <a:effectLst/>
                <a:latin typeface="+mn-lt"/>
                <a:ea typeface="+mn-ea"/>
                <a:cs typeface="+mn-cs"/>
              </a:rPr>
              <a:t>PineTree</a:t>
            </a:r>
            <a:r>
              <a:rPr lang="en-US" sz="1200" b="0" i="0" kern="1200" dirty="0">
                <a:solidFill>
                  <a:schemeClr val="tx1"/>
                </a:solidFill>
                <a:effectLst/>
                <a:latin typeface="+mn-lt"/>
                <a:ea typeface="+mn-ea"/>
                <a:cs typeface="+mn-cs"/>
              </a:rPr>
              <a:t> and related simulations—in terms of gene expression, fitness, and evolvability. We've discussed with Claus adding a phage like phiX-174 that has a smaller genome to that work, so I look forward to seeing how your work goes.” </a:t>
            </a:r>
            <a:endParaRPr lang="en-US" dirty="0"/>
          </a:p>
        </p:txBody>
      </p:sp>
      <p:sp>
        <p:nvSpPr>
          <p:cNvPr id="4" name="Slide Number Placeholder 3"/>
          <p:cNvSpPr>
            <a:spLocks noGrp="1"/>
          </p:cNvSpPr>
          <p:nvPr>
            <p:ph type="sldNum" sz="quarter" idx="5"/>
          </p:nvPr>
        </p:nvSpPr>
        <p:spPr/>
        <p:txBody>
          <a:bodyPr/>
          <a:lstStyle/>
          <a:p>
            <a:fld id="{C6B947DE-125C-CF4A-8397-83DC36469D14}" type="slidenum">
              <a:rPr lang="en-US" smtClean="0"/>
              <a:t>7</a:t>
            </a:fld>
            <a:endParaRPr lang="en-US"/>
          </a:p>
        </p:txBody>
      </p:sp>
    </p:spTree>
    <p:extLst>
      <p:ext uri="{BB962C8B-B14F-4D97-AF65-F5344CB8AC3E}">
        <p14:creationId xmlns:p14="http://schemas.microsoft.com/office/powerpoint/2010/main" val="2228810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47DE-125C-CF4A-8397-83DC36469D14}" type="slidenum">
              <a:rPr lang="en-US" smtClean="0"/>
              <a:t>13</a:t>
            </a:fld>
            <a:endParaRPr lang="en-US"/>
          </a:p>
        </p:txBody>
      </p:sp>
    </p:spTree>
    <p:extLst>
      <p:ext uri="{BB962C8B-B14F-4D97-AF65-F5344CB8AC3E}">
        <p14:creationId xmlns:p14="http://schemas.microsoft.com/office/powerpoint/2010/main" val="853640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947DE-125C-CF4A-8397-83DC36469D14}" type="slidenum">
              <a:rPr lang="en-US" smtClean="0"/>
              <a:t>15</a:t>
            </a:fld>
            <a:endParaRPr lang="en-US"/>
          </a:p>
        </p:txBody>
      </p:sp>
    </p:spTree>
    <p:extLst>
      <p:ext uri="{BB962C8B-B14F-4D97-AF65-F5344CB8AC3E}">
        <p14:creationId xmlns:p14="http://schemas.microsoft.com/office/powerpoint/2010/main" val="487893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Pittsburg</a:t>
            </a:r>
          </a:p>
          <a:p>
            <a:pPr marL="228600" indent="-228600">
              <a:buAutoNum type="arabicPeriod"/>
            </a:pPr>
            <a:r>
              <a:rPr lang="en-US" dirty="0"/>
              <a:t>Emory</a:t>
            </a:r>
          </a:p>
          <a:p>
            <a:pPr marL="228600" indent="-228600">
              <a:buAutoNum type="arabicPeriod"/>
            </a:pPr>
            <a:r>
              <a:rPr lang="en-US" dirty="0"/>
              <a:t>Brown</a:t>
            </a:r>
          </a:p>
          <a:p>
            <a:pPr marL="228600" indent="-228600">
              <a:buAutoNum type="arabicPeriod"/>
            </a:pPr>
            <a:r>
              <a:rPr lang="en-US" dirty="0"/>
              <a:t>UW</a:t>
            </a:r>
          </a:p>
          <a:p>
            <a:pPr marL="228600" indent="-228600">
              <a:buAutoNum type="arabicPeriod"/>
            </a:pPr>
            <a:r>
              <a:rPr lang="en-US" dirty="0"/>
              <a:t>UT El Paso &amp; Rio Grande Valley</a:t>
            </a:r>
          </a:p>
        </p:txBody>
      </p:sp>
      <p:sp>
        <p:nvSpPr>
          <p:cNvPr id="4" name="Slide Number Placeholder 3"/>
          <p:cNvSpPr>
            <a:spLocks noGrp="1"/>
          </p:cNvSpPr>
          <p:nvPr>
            <p:ph type="sldNum" sz="quarter" idx="5"/>
          </p:nvPr>
        </p:nvSpPr>
        <p:spPr/>
        <p:txBody>
          <a:bodyPr/>
          <a:lstStyle/>
          <a:p>
            <a:fld id="{C6B947DE-125C-CF4A-8397-83DC36469D14}" type="slidenum">
              <a:rPr lang="en-US" smtClean="0"/>
              <a:t>17</a:t>
            </a:fld>
            <a:endParaRPr lang="en-US"/>
          </a:p>
        </p:txBody>
      </p:sp>
    </p:spTree>
    <p:extLst>
      <p:ext uri="{BB962C8B-B14F-4D97-AF65-F5344CB8AC3E}">
        <p14:creationId xmlns:p14="http://schemas.microsoft.com/office/powerpoint/2010/main" val="1584151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Pittsburg</a:t>
            </a:r>
          </a:p>
          <a:p>
            <a:pPr marL="228600" indent="-228600">
              <a:buAutoNum type="arabicPeriod"/>
            </a:pPr>
            <a:r>
              <a:rPr lang="en-US" dirty="0"/>
              <a:t>Emory</a:t>
            </a:r>
          </a:p>
          <a:p>
            <a:pPr marL="228600" indent="-228600">
              <a:buAutoNum type="arabicPeriod"/>
            </a:pPr>
            <a:r>
              <a:rPr lang="en-US" dirty="0"/>
              <a:t>Brown</a:t>
            </a:r>
          </a:p>
          <a:p>
            <a:pPr marL="228600" indent="-228600">
              <a:buAutoNum type="arabicPeriod"/>
            </a:pPr>
            <a:r>
              <a:rPr lang="en-US" dirty="0"/>
              <a:t>UW</a:t>
            </a:r>
          </a:p>
          <a:p>
            <a:pPr marL="228600" indent="-228600">
              <a:buAutoNum type="arabicPeriod"/>
            </a:pPr>
            <a:r>
              <a:rPr lang="en-US" dirty="0"/>
              <a:t>UT El Paso &amp; Rio Grande Valley</a:t>
            </a:r>
          </a:p>
        </p:txBody>
      </p:sp>
      <p:sp>
        <p:nvSpPr>
          <p:cNvPr id="4" name="Slide Number Placeholder 3"/>
          <p:cNvSpPr>
            <a:spLocks noGrp="1"/>
          </p:cNvSpPr>
          <p:nvPr>
            <p:ph type="sldNum" sz="quarter" idx="5"/>
          </p:nvPr>
        </p:nvSpPr>
        <p:spPr/>
        <p:txBody>
          <a:bodyPr/>
          <a:lstStyle/>
          <a:p>
            <a:fld id="{C6B947DE-125C-CF4A-8397-83DC36469D14}" type="slidenum">
              <a:rPr lang="en-US" smtClean="0"/>
              <a:t>18</a:t>
            </a:fld>
            <a:endParaRPr lang="en-US"/>
          </a:p>
        </p:txBody>
      </p:sp>
    </p:spTree>
    <p:extLst>
      <p:ext uri="{BB962C8B-B14F-4D97-AF65-F5344CB8AC3E}">
        <p14:creationId xmlns:p14="http://schemas.microsoft.com/office/powerpoint/2010/main" val="306971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C775B-7F38-CF42-A2BE-1842728A46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F6FAB9-8193-0E43-BF99-4EC917E839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57563A-05BE-494E-8C0B-BE848C5ADB81}"/>
              </a:ext>
            </a:extLst>
          </p:cNvPr>
          <p:cNvSpPr>
            <a:spLocks noGrp="1"/>
          </p:cNvSpPr>
          <p:nvPr>
            <p:ph type="dt" sz="half" idx="10"/>
          </p:nvPr>
        </p:nvSpPr>
        <p:spPr/>
        <p:txBody>
          <a:bodyPr/>
          <a:lstStyle/>
          <a:p>
            <a:fld id="{8DF507EE-121C-A04B-9C79-FD3039CDB056}" type="datetimeFigureOut">
              <a:rPr lang="en-US" smtClean="0"/>
              <a:t>12/3/21</a:t>
            </a:fld>
            <a:endParaRPr lang="en-US"/>
          </a:p>
        </p:txBody>
      </p:sp>
      <p:sp>
        <p:nvSpPr>
          <p:cNvPr id="5" name="Footer Placeholder 4">
            <a:extLst>
              <a:ext uri="{FF2B5EF4-FFF2-40B4-BE49-F238E27FC236}">
                <a16:creationId xmlns:a16="http://schemas.microsoft.com/office/drawing/2014/main" id="{F6CC4893-760E-634B-BEBD-E204A7F9F8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D82B6-15B6-1949-A842-CCCF397A5FEF}"/>
              </a:ext>
            </a:extLst>
          </p:cNvPr>
          <p:cNvSpPr>
            <a:spLocks noGrp="1"/>
          </p:cNvSpPr>
          <p:nvPr>
            <p:ph type="sldNum" sz="quarter" idx="12"/>
          </p:nvPr>
        </p:nvSpPr>
        <p:spPr/>
        <p:txBody>
          <a:bodyPr/>
          <a:lstStyle/>
          <a:p>
            <a:fld id="{39F68F5B-DEAB-A44A-B970-EF9BDA8D6D77}" type="slidenum">
              <a:rPr lang="en-US" smtClean="0"/>
              <a:t>‹#›</a:t>
            </a:fld>
            <a:endParaRPr lang="en-US"/>
          </a:p>
        </p:txBody>
      </p:sp>
    </p:spTree>
    <p:extLst>
      <p:ext uri="{BB962C8B-B14F-4D97-AF65-F5344CB8AC3E}">
        <p14:creationId xmlns:p14="http://schemas.microsoft.com/office/powerpoint/2010/main" val="3411813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AEEF-C8EC-6E4B-83AF-17975C526A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CFB24F-8DC2-A148-936D-E63C706185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9E6D83-FB69-1A41-B9A9-95DF80644613}"/>
              </a:ext>
            </a:extLst>
          </p:cNvPr>
          <p:cNvSpPr>
            <a:spLocks noGrp="1"/>
          </p:cNvSpPr>
          <p:nvPr>
            <p:ph type="dt" sz="half" idx="10"/>
          </p:nvPr>
        </p:nvSpPr>
        <p:spPr/>
        <p:txBody>
          <a:bodyPr/>
          <a:lstStyle/>
          <a:p>
            <a:fld id="{8DF507EE-121C-A04B-9C79-FD3039CDB056}" type="datetimeFigureOut">
              <a:rPr lang="en-US" smtClean="0"/>
              <a:t>12/3/21</a:t>
            </a:fld>
            <a:endParaRPr lang="en-US"/>
          </a:p>
        </p:txBody>
      </p:sp>
      <p:sp>
        <p:nvSpPr>
          <p:cNvPr id="5" name="Footer Placeholder 4">
            <a:extLst>
              <a:ext uri="{FF2B5EF4-FFF2-40B4-BE49-F238E27FC236}">
                <a16:creationId xmlns:a16="http://schemas.microsoft.com/office/drawing/2014/main" id="{AE84522B-D455-9E4E-A9BC-FC7905599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3B53A-943F-A54A-9E82-77A29492BCD7}"/>
              </a:ext>
            </a:extLst>
          </p:cNvPr>
          <p:cNvSpPr>
            <a:spLocks noGrp="1"/>
          </p:cNvSpPr>
          <p:nvPr>
            <p:ph type="sldNum" sz="quarter" idx="12"/>
          </p:nvPr>
        </p:nvSpPr>
        <p:spPr/>
        <p:txBody>
          <a:bodyPr/>
          <a:lstStyle/>
          <a:p>
            <a:fld id="{39F68F5B-DEAB-A44A-B970-EF9BDA8D6D77}" type="slidenum">
              <a:rPr lang="en-US" smtClean="0"/>
              <a:t>‹#›</a:t>
            </a:fld>
            <a:endParaRPr lang="en-US"/>
          </a:p>
        </p:txBody>
      </p:sp>
    </p:spTree>
    <p:extLst>
      <p:ext uri="{BB962C8B-B14F-4D97-AF65-F5344CB8AC3E}">
        <p14:creationId xmlns:p14="http://schemas.microsoft.com/office/powerpoint/2010/main" val="275621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684A0-20FC-1B4C-BF55-C897447B03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94079A-247D-724B-89E0-4E47D82FD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D9BF8-627B-D646-88E8-9117D9FA7921}"/>
              </a:ext>
            </a:extLst>
          </p:cNvPr>
          <p:cNvSpPr>
            <a:spLocks noGrp="1"/>
          </p:cNvSpPr>
          <p:nvPr>
            <p:ph type="dt" sz="half" idx="10"/>
          </p:nvPr>
        </p:nvSpPr>
        <p:spPr/>
        <p:txBody>
          <a:bodyPr/>
          <a:lstStyle/>
          <a:p>
            <a:fld id="{8DF507EE-121C-A04B-9C79-FD3039CDB056}" type="datetimeFigureOut">
              <a:rPr lang="en-US" smtClean="0"/>
              <a:t>12/3/21</a:t>
            </a:fld>
            <a:endParaRPr lang="en-US"/>
          </a:p>
        </p:txBody>
      </p:sp>
      <p:sp>
        <p:nvSpPr>
          <p:cNvPr id="5" name="Footer Placeholder 4">
            <a:extLst>
              <a:ext uri="{FF2B5EF4-FFF2-40B4-BE49-F238E27FC236}">
                <a16:creationId xmlns:a16="http://schemas.microsoft.com/office/drawing/2014/main" id="{9A64A24C-96E4-9C40-B7C8-311157981B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E34B7-F3E7-2E4B-959D-9B97ACD4E581}"/>
              </a:ext>
            </a:extLst>
          </p:cNvPr>
          <p:cNvSpPr>
            <a:spLocks noGrp="1"/>
          </p:cNvSpPr>
          <p:nvPr>
            <p:ph type="sldNum" sz="quarter" idx="12"/>
          </p:nvPr>
        </p:nvSpPr>
        <p:spPr/>
        <p:txBody>
          <a:bodyPr/>
          <a:lstStyle/>
          <a:p>
            <a:fld id="{39F68F5B-DEAB-A44A-B970-EF9BDA8D6D77}" type="slidenum">
              <a:rPr lang="en-US" smtClean="0"/>
              <a:t>‹#›</a:t>
            </a:fld>
            <a:endParaRPr lang="en-US"/>
          </a:p>
        </p:txBody>
      </p:sp>
    </p:spTree>
    <p:extLst>
      <p:ext uri="{BB962C8B-B14F-4D97-AF65-F5344CB8AC3E}">
        <p14:creationId xmlns:p14="http://schemas.microsoft.com/office/powerpoint/2010/main" val="195178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F734F-1366-6747-9311-A329FE1DEC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EAE637-78FD-614D-A99E-1CB8C9D3D1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BE4F3-6B26-4C4C-844F-FD6B92C6F6B7}"/>
              </a:ext>
            </a:extLst>
          </p:cNvPr>
          <p:cNvSpPr>
            <a:spLocks noGrp="1"/>
          </p:cNvSpPr>
          <p:nvPr>
            <p:ph type="dt" sz="half" idx="10"/>
          </p:nvPr>
        </p:nvSpPr>
        <p:spPr/>
        <p:txBody>
          <a:bodyPr/>
          <a:lstStyle/>
          <a:p>
            <a:fld id="{8DF507EE-121C-A04B-9C79-FD3039CDB056}" type="datetimeFigureOut">
              <a:rPr lang="en-US" smtClean="0"/>
              <a:t>12/3/21</a:t>
            </a:fld>
            <a:endParaRPr lang="en-US"/>
          </a:p>
        </p:txBody>
      </p:sp>
      <p:sp>
        <p:nvSpPr>
          <p:cNvPr id="5" name="Footer Placeholder 4">
            <a:extLst>
              <a:ext uri="{FF2B5EF4-FFF2-40B4-BE49-F238E27FC236}">
                <a16:creationId xmlns:a16="http://schemas.microsoft.com/office/drawing/2014/main" id="{4E7328D2-E68A-664B-BF6A-73F834C67D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D7330-88CA-F241-B1A0-3EBA3542C2A5}"/>
              </a:ext>
            </a:extLst>
          </p:cNvPr>
          <p:cNvSpPr>
            <a:spLocks noGrp="1"/>
          </p:cNvSpPr>
          <p:nvPr>
            <p:ph type="sldNum" sz="quarter" idx="12"/>
          </p:nvPr>
        </p:nvSpPr>
        <p:spPr/>
        <p:txBody>
          <a:bodyPr/>
          <a:lstStyle/>
          <a:p>
            <a:fld id="{39F68F5B-DEAB-A44A-B970-EF9BDA8D6D77}" type="slidenum">
              <a:rPr lang="en-US" smtClean="0"/>
              <a:t>‹#›</a:t>
            </a:fld>
            <a:endParaRPr lang="en-US"/>
          </a:p>
        </p:txBody>
      </p:sp>
    </p:spTree>
    <p:extLst>
      <p:ext uri="{BB962C8B-B14F-4D97-AF65-F5344CB8AC3E}">
        <p14:creationId xmlns:p14="http://schemas.microsoft.com/office/powerpoint/2010/main" val="4204753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961BD-5D6F-664B-BC65-236A96FC05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DFFED2-C116-4542-9437-9D3A330480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C47EE5-2D88-EA48-B665-41560A20FB45}"/>
              </a:ext>
            </a:extLst>
          </p:cNvPr>
          <p:cNvSpPr>
            <a:spLocks noGrp="1"/>
          </p:cNvSpPr>
          <p:nvPr>
            <p:ph type="dt" sz="half" idx="10"/>
          </p:nvPr>
        </p:nvSpPr>
        <p:spPr/>
        <p:txBody>
          <a:bodyPr/>
          <a:lstStyle/>
          <a:p>
            <a:fld id="{8DF507EE-121C-A04B-9C79-FD3039CDB056}" type="datetimeFigureOut">
              <a:rPr lang="en-US" smtClean="0"/>
              <a:t>12/3/21</a:t>
            </a:fld>
            <a:endParaRPr lang="en-US"/>
          </a:p>
        </p:txBody>
      </p:sp>
      <p:sp>
        <p:nvSpPr>
          <p:cNvPr id="5" name="Footer Placeholder 4">
            <a:extLst>
              <a:ext uri="{FF2B5EF4-FFF2-40B4-BE49-F238E27FC236}">
                <a16:creationId xmlns:a16="http://schemas.microsoft.com/office/drawing/2014/main" id="{1C5D148E-7077-FE4D-A144-1EBB1A183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58E16-7D58-514D-BB8D-CBCC2ACB1691}"/>
              </a:ext>
            </a:extLst>
          </p:cNvPr>
          <p:cNvSpPr>
            <a:spLocks noGrp="1"/>
          </p:cNvSpPr>
          <p:nvPr>
            <p:ph type="sldNum" sz="quarter" idx="12"/>
          </p:nvPr>
        </p:nvSpPr>
        <p:spPr/>
        <p:txBody>
          <a:bodyPr/>
          <a:lstStyle/>
          <a:p>
            <a:fld id="{39F68F5B-DEAB-A44A-B970-EF9BDA8D6D77}" type="slidenum">
              <a:rPr lang="en-US" smtClean="0"/>
              <a:t>‹#›</a:t>
            </a:fld>
            <a:endParaRPr lang="en-US"/>
          </a:p>
        </p:txBody>
      </p:sp>
    </p:spTree>
    <p:extLst>
      <p:ext uri="{BB962C8B-B14F-4D97-AF65-F5344CB8AC3E}">
        <p14:creationId xmlns:p14="http://schemas.microsoft.com/office/powerpoint/2010/main" val="4251184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645BC-2DC4-4146-B25D-DC514A3271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C55744-BC76-BA46-BC8B-E5E220C414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5A1677-9C9C-E74A-B13E-935FE6939A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FED3F0-776E-1345-97C1-5B32C8E6DE26}"/>
              </a:ext>
            </a:extLst>
          </p:cNvPr>
          <p:cNvSpPr>
            <a:spLocks noGrp="1"/>
          </p:cNvSpPr>
          <p:nvPr>
            <p:ph type="dt" sz="half" idx="10"/>
          </p:nvPr>
        </p:nvSpPr>
        <p:spPr/>
        <p:txBody>
          <a:bodyPr/>
          <a:lstStyle/>
          <a:p>
            <a:fld id="{8DF507EE-121C-A04B-9C79-FD3039CDB056}" type="datetimeFigureOut">
              <a:rPr lang="en-US" smtClean="0"/>
              <a:t>12/3/21</a:t>
            </a:fld>
            <a:endParaRPr lang="en-US"/>
          </a:p>
        </p:txBody>
      </p:sp>
      <p:sp>
        <p:nvSpPr>
          <p:cNvPr id="6" name="Footer Placeholder 5">
            <a:extLst>
              <a:ext uri="{FF2B5EF4-FFF2-40B4-BE49-F238E27FC236}">
                <a16:creationId xmlns:a16="http://schemas.microsoft.com/office/drawing/2014/main" id="{88A21DCD-DF42-8E46-A4C7-D3999BB7B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BE123-3775-F043-9E94-6A5949212107}"/>
              </a:ext>
            </a:extLst>
          </p:cNvPr>
          <p:cNvSpPr>
            <a:spLocks noGrp="1"/>
          </p:cNvSpPr>
          <p:nvPr>
            <p:ph type="sldNum" sz="quarter" idx="12"/>
          </p:nvPr>
        </p:nvSpPr>
        <p:spPr/>
        <p:txBody>
          <a:bodyPr/>
          <a:lstStyle/>
          <a:p>
            <a:fld id="{39F68F5B-DEAB-A44A-B970-EF9BDA8D6D77}" type="slidenum">
              <a:rPr lang="en-US" smtClean="0"/>
              <a:t>‹#›</a:t>
            </a:fld>
            <a:endParaRPr lang="en-US"/>
          </a:p>
        </p:txBody>
      </p:sp>
    </p:spTree>
    <p:extLst>
      <p:ext uri="{BB962C8B-B14F-4D97-AF65-F5344CB8AC3E}">
        <p14:creationId xmlns:p14="http://schemas.microsoft.com/office/powerpoint/2010/main" val="3562718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99BFC-8EFD-C048-BC8B-C2F1736AA7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E7A59E-D973-B44E-86A7-1E4A80F38B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AA4B0E-890E-D54B-B70A-3FEF842955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4A0CB3-F968-9A46-BA20-5636FAD7AA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6ED39E-2B66-B040-B693-924AA3DBAC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17F49F-7527-0F4E-BB44-C232291CBB1D}"/>
              </a:ext>
            </a:extLst>
          </p:cNvPr>
          <p:cNvSpPr>
            <a:spLocks noGrp="1"/>
          </p:cNvSpPr>
          <p:nvPr>
            <p:ph type="dt" sz="half" idx="10"/>
          </p:nvPr>
        </p:nvSpPr>
        <p:spPr/>
        <p:txBody>
          <a:bodyPr/>
          <a:lstStyle/>
          <a:p>
            <a:fld id="{8DF507EE-121C-A04B-9C79-FD3039CDB056}" type="datetimeFigureOut">
              <a:rPr lang="en-US" smtClean="0"/>
              <a:t>12/3/21</a:t>
            </a:fld>
            <a:endParaRPr lang="en-US"/>
          </a:p>
        </p:txBody>
      </p:sp>
      <p:sp>
        <p:nvSpPr>
          <p:cNvPr id="8" name="Footer Placeholder 7">
            <a:extLst>
              <a:ext uri="{FF2B5EF4-FFF2-40B4-BE49-F238E27FC236}">
                <a16:creationId xmlns:a16="http://schemas.microsoft.com/office/drawing/2014/main" id="{A59B2567-5052-7348-A5F1-48F7B81A85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323265-118C-474E-A6D8-B4A71D73FBD6}"/>
              </a:ext>
            </a:extLst>
          </p:cNvPr>
          <p:cNvSpPr>
            <a:spLocks noGrp="1"/>
          </p:cNvSpPr>
          <p:nvPr>
            <p:ph type="sldNum" sz="quarter" idx="12"/>
          </p:nvPr>
        </p:nvSpPr>
        <p:spPr/>
        <p:txBody>
          <a:bodyPr/>
          <a:lstStyle/>
          <a:p>
            <a:fld id="{39F68F5B-DEAB-A44A-B970-EF9BDA8D6D77}" type="slidenum">
              <a:rPr lang="en-US" smtClean="0"/>
              <a:t>‹#›</a:t>
            </a:fld>
            <a:endParaRPr lang="en-US"/>
          </a:p>
        </p:txBody>
      </p:sp>
    </p:spTree>
    <p:extLst>
      <p:ext uri="{BB962C8B-B14F-4D97-AF65-F5344CB8AC3E}">
        <p14:creationId xmlns:p14="http://schemas.microsoft.com/office/powerpoint/2010/main" val="1481995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63F8-9FA8-4742-8BF7-74BF351B9E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3FD29C-2CE5-5845-9E1F-F479E37B01E7}"/>
              </a:ext>
            </a:extLst>
          </p:cNvPr>
          <p:cNvSpPr>
            <a:spLocks noGrp="1"/>
          </p:cNvSpPr>
          <p:nvPr>
            <p:ph type="dt" sz="half" idx="10"/>
          </p:nvPr>
        </p:nvSpPr>
        <p:spPr/>
        <p:txBody>
          <a:bodyPr/>
          <a:lstStyle/>
          <a:p>
            <a:fld id="{8DF507EE-121C-A04B-9C79-FD3039CDB056}" type="datetimeFigureOut">
              <a:rPr lang="en-US" smtClean="0"/>
              <a:t>12/3/21</a:t>
            </a:fld>
            <a:endParaRPr lang="en-US"/>
          </a:p>
        </p:txBody>
      </p:sp>
      <p:sp>
        <p:nvSpPr>
          <p:cNvPr id="4" name="Footer Placeholder 3">
            <a:extLst>
              <a:ext uri="{FF2B5EF4-FFF2-40B4-BE49-F238E27FC236}">
                <a16:creationId xmlns:a16="http://schemas.microsoft.com/office/drawing/2014/main" id="{8A7A5F72-514B-8448-AE99-6E382E0830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48D6BF-7A72-2544-9047-C6D815130E03}"/>
              </a:ext>
            </a:extLst>
          </p:cNvPr>
          <p:cNvSpPr>
            <a:spLocks noGrp="1"/>
          </p:cNvSpPr>
          <p:nvPr>
            <p:ph type="sldNum" sz="quarter" idx="12"/>
          </p:nvPr>
        </p:nvSpPr>
        <p:spPr/>
        <p:txBody>
          <a:bodyPr/>
          <a:lstStyle/>
          <a:p>
            <a:fld id="{39F68F5B-DEAB-A44A-B970-EF9BDA8D6D77}" type="slidenum">
              <a:rPr lang="en-US" smtClean="0"/>
              <a:t>‹#›</a:t>
            </a:fld>
            <a:endParaRPr lang="en-US"/>
          </a:p>
        </p:txBody>
      </p:sp>
    </p:spTree>
    <p:extLst>
      <p:ext uri="{BB962C8B-B14F-4D97-AF65-F5344CB8AC3E}">
        <p14:creationId xmlns:p14="http://schemas.microsoft.com/office/powerpoint/2010/main" val="1647433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32D39F-FBAC-7A4D-A19B-C278857BEFC3}"/>
              </a:ext>
            </a:extLst>
          </p:cNvPr>
          <p:cNvSpPr>
            <a:spLocks noGrp="1"/>
          </p:cNvSpPr>
          <p:nvPr>
            <p:ph type="dt" sz="half" idx="10"/>
          </p:nvPr>
        </p:nvSpPr>
        <p:spPr/>
        <p:txBody>
          <a:bodyPr/>
          <a:lstStyle/>
          <a:p>
            <a:fld id="{8DF507EE-121C-A04B-9C79-FD3039CDB056}" type="datetimeFigureOut">
              <a:rPr lang="en-US" smtClean="0"/>
              <a:t>12/3/21</a:t>
            </a:fld>
            <a:endParaRPr lang="en-US"/>
          </a:p>
        </p:txBody>
      </p:sp>
      <p:sp>
        <p:nvSpPr>
          <p:cNvPr id="3" name="Footer Placeholder 2">
            <a:extLst>
              <a:ext uri="{FF2B5EF4-FFF2-40B4-BE49-F238E27FC236}">
                <a16:creationId xmlns:a16="http://schemas.microsoft.com/office/drawing/2014/main" id="{458CA1B5-8299-9647-85BF-9A67853036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21B5A0-B8F6-DB48-9EC0-DA5531FC84C0}"/>
              </a:ext>
            </a:extLst>
          </p:cNvPr>
          <p:cNvSpPr>
            <a:spLocks noGrp="1"/>
          </p:cNvSpPr>
          <p:nvPr>
            <p:ph type="sldNum" sz="quarter" idx="12"/>
          </p:nvPr>
        </p:nvSpPr>
        <p:spPr/>
        <p:txBody>
          <a:bodyPr/>
          <a:lstStyle/>
          <a:p>
            <a:fld id="{39F68F5B-DEAB-A44A-B970-EF9BDA8D6D77}" type="slidenum">
              <a:rPr lang="en-US" smtClean="0"/>
              <a:t>‹#›</a:t>
            </a:fld>
            <a:endParaRPr lang="en-US"/>
          </a:p>
        </p:txBody>
      </p:sp>
    </p:spTree>
    <p:extLst>
      <p:ext uri="{BB962C8B-B14F-4D97-AF65-F5344CB8AC3E}">
        <p14:creationId xmlns:p14="http://schemas.microsoft.com/office/powerpoint/2010/main" val="364993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1710-1E18-4440-AB10-76927075D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D99988-FED1-D248-A948-28C681D43E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0C0872-FFA2-D442-A706-42E783527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D830FB-247E-0A4D-B718-ABCB26C841DC}"/>
              </a:ext>
            </a:extLst>
          </p:cNvPr>
          <p:cNvSpPr>
            <a:spLocks noGrp="1"/>
          </p:cNvSpPr>
          <p:nvPr>
            <p:ph type="dt" sz="half" idx="10"/>
          </p:nvPr>
        </p:nvSpPr>
        <p:spPr/>
        <p:txBody>
          <a:bodyPr/>
          <a:lstStyle/>
          <a:p>
            <a:fld id="{8DF507EE-121C-A04B-9C79-FD3039CDB056}" type="datetimeFigureOut">
              <a:rPr lang="en-US" smtClean="0"/>
              <a:t>12/3/21</a:t>
            </a:fld>
            <a:endParaRPr lang="en-US"/>
          </a:p>
        </p:txBody>
      </p:sp>
      <p:sp>
        <p:nvSpPr>
          <p:cNvPr id="6" name="Footer Placeholder 5">
            <a:extLst>
              <a:ext uri="{FF2B5EF4-FFF2-40B4-BE49-F238E27FC236}">
                <a16:creationId xmlns:a16="http://schemas.microsoft.com/office/drawing/2014/main" id="{CF5D22CA-1CE5-B34E-AE2C-73BB931E6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9913F6-D9B4-3D4C-9682-95CE8601BD32}"/>
              </a:ext>
            </a:extLst>
          </p:cNvPr>
          <p:cNvSpPr>
            <a:spLocks noGrp="1"/>
          </p:cNvSpPr>
          <p:nvPr>
            <p:ph type="sldNum" sz="quarter" idx="12"/>
          </p:nvPr>
        </p:nvSpPr>
        <p:spPr/>
        <p:txBody>
          <a:bodyPr/>
          <a:lstStyle/>
          <a:p>
            <a:fld id="{39F68F5B-DEAB-A44A-B970-EF9BDA8D6D77}" type="slidenum">
              <a:rPr lang="en-US" smtClean="0"/>
              <a:t>‹#›</a:t>
            </a:fld>
            <a:endParaRPr lang="en-US"/>
          </a:p>
        </p:txBody>
      </p:sp>
    </p:spTree>
    <p:extLst>
      <p:ext uri="{BB962C8B-B14F-4D97-AF65-F5344CB8AC3E}">
        <p14:creationId xmlns:p14="http://schemas.microsoft.com/office/powerpoint/2010/main" val="2539335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21A1D-C14E-7546-91B4-994019C301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40FB7C-4404-904F-9934-25D4651EB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224D4F-3879-714C-898A-DB450C993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6BC8B-B0D8-EC47-9420-CCCFF7C5759F}"/>
              </a:ext>
            </a:extLst>
          </p:cNvPr>
          <p:cNvSpPr>
            <a:spLocks noGrp="1"/>
          </p:cNvSpPr>
          <p:nvPr>
            <p:ph type="dt" sz="half" idx="10"/>
          </p:nvPr>
        </p:nvSpPr>
        <p:spPr/>
        <p:txBody>
          <a:bodyPr/>
          <a:lstStyle/>
          <a:p>
            <a:fld id="{8DF507EE-121C-A04B-9C79-FD3039CDB056}" type="datetimeFigureOut">
              <a:rPr lang="en-US" smtClean="0"/>
              <a:t>12/3/21</a:t>
            </a:fld>
            <a:endParaRPr lang="en-US"/>
          </a:p>
        </p:txBody>
      </p:sp>
      <p:sp>
        <p:nvSpPr>
          <p:cNvPr id="6" name="Footer Placeholder 5">
            <a:extLst>
              <a:ext uri="{FF2B5EF4-FFF2-40B4-BE49-F238E27FC236}">
                <a16:creationId xmlns:a16="http://schemas.microsoft.com/office/drawing/2014/main" id="{C108B240-DFFE-AB44-89A3-3FC041E27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B3D1A-216D-DC49-B71C-C53366C9E35E}"/>
              </a:ext>
            </a:extLst>
          </p:cNvPr>
          <p:cNvSpPr>
            <a:spLocks noGrp="1"/>
          </p:cNvSpPr>
          <p:nvPr>
            <p:ph type="sldNum" sz="quarter" idx="12"/>
          </p:nvPr>
        </p:nvSpPr>
        <p:spPr/>
        <p:txBody>
          <a:bodyPr/>
          <a:lstStyle/>
          <a:p>
            <a:fld id="{39F68F5B-DEAB-A44A-B970-EF9BDA8D6D77}" type="slidenum">
              <a:rPr lang="en-US" smtClean="0"/>
              <a:t>‹#›</a:t>
            </a:fld>
            <a:endParaRPr lang="en-US"/>
          </a:p>
        </p:txBody>
      </p:sp>
    </p:spTree>
    <p:extLst>
      <p:ext uri="{BB962C8B-B14F-4D97-AF65-F5344CB8AC3E}">
        <p14:creationId xmlns:p14="http://schemas.microsoft.com/office/powerpoint/2010/main" val="2892096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42BEDA-ACD0-644E-81B4-E68CC4841D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DBEAD6-CDED-9B44-B1BF-3A323B280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B1E0F-C6B8-0448-8A79-AF447E2B0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F507EE-121C-A04B-9C79-FD3039CDB056}" type="datetimeFigureOut">
              <a:rPr lang="en-US" smtClean="0"/>
              <a:t>12/3/21</a:t>
            </a:fld>
            <a:endParaRPr lang="en-US"/>
          </a:p>
        </p:txBody>
      </p:sp>
      <p:sp>
        <p:nvSpPr>
          <p:cNvPr id="5" name="Footer Placeholder 4">
            <a:extLst>
              <a:ext uri="{FF2B5EF4-FFF2-40B4-BE49-F238E27FC236}">
                <a16:creationId xmlns:a16="http://schemas.microsoft.com/office/drawing/2014/main" id="{78625995-E9F3-B543-BA5A-736799C1EF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722DFA-EA9D-794A-8AE9-0E1E6CA046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68F5B-DEAB-A44A-B970-EF9BDA8D6D77}" type="slidenum">
              <a:rPr lang="en-US" smtClean="0"/>
              <a:t>‹#›</a:t>
            </a:fld>
            <a:endParaRPr lang="en-US"/>
          </a:p>
        </p:txBody>
      </p:sp>
    </p:spTree>
    <p:extLst>
      <p:ext uri="{BB962C8B-B14F-4D97-AF65-F5344CB8AC3E}">
        <p14:creationId xmlns:p14="http://schemas.microsoft.com/office/powerpoint/2010/main" val="2422021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76F1E-73E4-0E43-AA1B-35DA0728F842}"/>
              </a:ext>
            </a:extLst>
          </p:cNvPr>
          <p:cNvSpPr>
            <a:spLocks noGrp="1"/>
          </p:cNvSpPr>
          <p:nvPr>
            <p:ph type="ctrTitle"/>
          </p:nvPr>
        </p:nvSpPr>
        <p:spPr>
          <a:xfrm>
            <a:off x="838199" y="1093788"/>
            <a:ext cx="10506455" cy="2967208"/>
          </a:xfrm>
        </p:spPr>
        <p:txBody>
          <a:bodyPr>
            <a:normAutofit/>
          </a:bodyPr>
          <a:lstStyle/>
          <a:p>
            <a:pPr algn="l"/>
            <a:r>
              <a:rPr lang="en-US" sz="6800" dirty="0"/>
              <a:t>Modeling </a:t>
            </a:r>
            <a:r>
              <a:rPr lang="el-GR" sz="6800" dirty="0"/>
              <a:t>Φ</a:t>
            </a:r>
            <a:r>
              <a:rPr lang="en-US" sz="6800" dirty="0"/>
              <a:t>X-174 Gene Expression and Attenuation</a:t>
            </a:r>
          </a:p>
        </p:txBody>
      </p:sp>
      <p:sp>
        <p:nvSpPr>
          <p:cNvPr id="3" name="Subtitle 2">
            <a:extLst>
              <a:ext uri="{FF2B5EF4-FFF2-40B4-BE49-F238E27FC236}">
                <a16:creationId xmlns:a16="http://schemas.microsoft.com/office/drawing/2014/main" id="{DFEA8E6E-EDC2-3846-99CA-A3A79763F959}"/>
              </a:ext>
            </a:extLst>
          </p:cNvPr>
          <p:cNvSpPr>
            <a:spLocks noGrp="1"/>
          </p:cNvSpPr>
          <p:nvPr>
            <p:ph type="subTitle" idx="1"/>
          </p:nvPr>
        </p:nvSpPr>
        <p:spPr>
          <a:xfrm>
            <a:off x="7400924" y="4619624"/>
            <a:ext cx="3946779" cy="1038225"/>
          </a:xfrm>
        </p:spPr>
        <p:txBody>
          <a:bodyPr>
            <a:normAutofit/>
          </a:bodyPr>
          <a:lstStyle/>
          <a:p>
            <a:pPr algn="r"/>
            <a:endParaRPr lang="en-US" sz="1500"/>
          </a:p>
          <a:p>
            <a:pPr algn="r"/>
            <a:r>
              <a:rPr lang="en-US" sz="1500"/>
              <a:t>Tanvi Ingle</a:t>
            </a:r>
          </a:p>
          <a:p>
            <a:pPr algn="r"/>
            <a:r>
              <a:rPr lang="en-US" sz="1500"/>
              <a:t>Wilke Lab Presentation 12.3.2021</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444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838200" y="365125"/>
            <a:ext cx="10515600" cy="1325563"/>
          </a:xfrm>
        </p:spPr>
        <p:txBody>
          <a:bodyPr>
            <a:normAutofit/>
          </a:bodyPr>
          <a:lstStyle/>
          <a:p>
            <a:r>
              <a:rPr lang="en-US" sz="4600" dirty="0"/>
              <a:t>Systematic Approach: optimization method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7E3314-3A4E-0C4C-95B8-E806BBC160B7}"/>
              </a:ext>
            </a:extLst>
          </p:cNvPr>
          <p:cNvSpPr>
            <a:spLocks noGrp="1"/>
          </p:cNvSpPr>
          <p:nvPr>
            <p:ph idx="1"/>
          </p:nvPr>
        </p:nvSpPr>
        <p:spPr>
          <a:xfrm>
            <a:off x="669036" y="1929383"/>
            <a:ext cx="10684764" cy="4563491"/>
          </a:xfrm>
        </p:spPr>
        <p:txBody>
          <a:bodyPr>
            <a:normAutofit/>
          </a:bodyPr>
          <a:lstStyle/>
          <a:p>
            <a:r>
              <a:rPr lang="en-US" b="1" dirty="0"/>
              <a:t>Define a unique normal distribution </a:t>
            </a:r>
            <a:r>
              <a:rPr lang="en-US" dirty="0"/>
              <a:t>(~N(</a:t>
            </a:r>
            <a:r>
              <a:rPr lang="en-US" dirty="0" err="1"/>
              <a:t>u,o</a:t>
            </a:r>
            <a:r>
              <a:rPr lang="en-US" dirty="0"/>
              <a:t>)) </a:t>
            </a:r>
            <a:r>
              <a:rPr lang="en-US" b="1" dirty="0"/>
              <a:t>for each of the three promoters</a:t>
            </a:r>
            <a:r>
              <a:rPr lang="en-US" dirty="0"/>
              <a:t> (</a:t>
            </a:r>
            <a:r>
              <a:rPr lang="en-US" dirty="0" err="1"/>
              <a:t>pA</a:t>
            </a:r>
            <a:r>
              <a:rPr lang="en-US" dirty="0"/>
              <a:t>, </a:t>
            </a:r>
            <a:r>
              <a:rPr lang="en-US" dirty="0" err="1"/>
              <a:t>pB</a:t>
            </a:r>
            <a:r>
              <a:rPr lang="en-US" dirty="0"/>
              <a:t>, </a:t>
            </a:r>
            <a:r>
              <a:rPr lang="en-US" dirty="0" err="1"/>
              <a:t>pD</a:t>
            </a:r>
            <a:r>
              <a:rPr lang="en-US" dirty="0"/>
              <a:t>). Let the promoter strength be </a:t>
            </a:r>
            <a:r>
              <a:rPr lang="en-US" dirty="0" err="1"/>
              <a:t>e^u_value</a:t>
            </a:r>
            <a:r>
              <a:rPr lang="en-US" dirty="0"/>
              <a:t> and step size be the </a:t>
            </a:r>
            <a:r>
              <a:rPr lang="en-US" dirty="0" err="1"/>
              <a:t>st.</a:t>
            </a:r>
            <a:r>
              <a:rPr lang="en-US" dirty="0"/>
              <a:t> deviation o.</a:t>
            </a:r>
          </a:p>
          <a:p>
            <a:pPr marL="0" indent="0">
              <a:buNone/>
            </a:pPr>
            <a:endParaRPr lang="en-US" sz="2200" dirty="0"/>
          </a:p>
        </p:txBody>
      </p:sp>
    </p:spTree>
    <p:extLst>
      <p:ext uri="{BB962C8B-B14F-4D97-AF65-F5344CB8AC3E}">
        <p14:creationId xmlns:p14="http://schemas.microsoft.com/office/powerpoint/2010/main" val="2347083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838200" y="365125"/>
            <a:ext cx="10515600" cy="1325563"/>
          </a:xfrm>
        </p:spPr>
        <p:txBody>
          <a:bodyPr>
            <a:normAutofit/>
          </a:bodyPr>
          <a:lstStyle/>
          <a:p>
            <a:r>
              <a:rPr lang="en-US" sz="4600" dirty="0"/>
              <a:t>Systematic Approach: optimization method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7E3314-3A4E-0C4C-95B8-E806BBC160B7}"/>
              </a:ext>
            </a:extLst>
          </p:cNvPr>
          <p:cNvSpPr>
            <a:spLocks noGrp="1"/>
          </p:cNvSpPr>
          <p:nvPr>
            <p:ph idx="1"/>
          </p:nvPr>
        </p:nvSpPr>
        <p:spPr>
          <a:xfrm>
            <a:off x="669036" y="1929383"/>
            <a:ext cx="10684764" cy="4563491"/>
          </a:xfrm>
        </p:spPr>
        <p:txBody>
          <a:bodyPr>
            <a:normAutofit/>
          </a:bodyPr>
          <a:lstStyle/>
          <a:p>
            <a:r>
              <a:rPr lang="en-US" dirty="0"/>
              <a:t>Define a unique normal distribution (~N(</a:t>
            </a:r>
            <a:r>
              <a:rPr lang="en-US" dirty="0" err="1"/>
              <a:t>u,o</a:t>
            </a:r>
            <a:r>
              <a:rPr lang="en-US" dirty="0"/>
              <a:t>)) for each of the three promoters (</a:t>
            </a:r>
            <a:r>
              <a:rPr lang="en-US" dirty="0" err="1"/>
              <a:t>pA</a:t>
            </a:r>
            <a:r>
              <a:rPr lang="en-US" dirty="0"/>
              <a:t>, </a:t>
            </a:r>
            <a:r>
              <a:rPr lang="en-US" dirty="0" err="1"/>
              <a:t>pB</a:t>
            </a:r>
            <a:r>
              <a:rPr lang="en-US" dirty="0"/>
              <a:t>, </a:t>
            </a:r>
            <a:r>
              <a:rPr lang="en-US" dirty="0" err="1"/>
              <a:t>pD</a:t>
            </a:r>
            <a:r>
              <a:rPr lang="en-US" dirty="0"/>
              <a:t>). Let the promoter strength be </a:t>
            </a:r>
            <a:r>
              <a:rPr lang="en-US" dirty="0" err="1"/>
              <a:t>e^u_value</a:t>
            </a:r>
            <a:r>
              <a:rPr lang="en-US" dirty="0"/>
              <a:t> and step size be the </a:t>
            </a:r>
            <a:r>
              <a:rPr lang="en-US" dirty="0" err="1"/>
              <a:t>st.</a:t>
            </a:r>
            <a:r>
              <a:rPr lang="en-US" dirty="0"/>
              <a:t> deviation o.</a:t>
            </a:r>
          </a:p>
          <a:p>
            <a:r>
              <a:rPr lang="en-US" dirty="0"/>
              <a:t>Define a normal distribution to describe lambda. Here, </a:t>
            </a:r>
            <a:r>
              <a:rPr lang="en-US" b="1" dirty="0"/>
              <a:t>lambda represents the value by which the step size will be scaled.</a:t>
            </a:r>
          </a:p>
          <a:p>
            <a:pPr marL="0" indent="0">
              <a:buNone/>
            </a:pPr>
            <a:endParaRPr lang="en-US" sz="2200" dirty="0"/>
          </a:p>
        </p:txBody>
      </p:sp>
    </p:spTree>
    <p:extLst>
      <p:ext uri="{BB962C8B-B14F-4D97-AF65-F5344CB8AC3E}">
        <p14:creationId xmlns:p14="http://schemas.microsoft.com/office/powerpoint/2010/main" val="3364200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838200" y="365125"/>
            <a:ext cx="10515600" cy="1325563"/>
          </a:xfrm>
        </p:spPr>
        <p:txBody>
          <a:bodyPr>
            <a:normAutofit/>
          </a:bodyPr>
          <a:lstStyle/>
          <a:p>
            <a:r>
              <a:rPr lang="en-US" sz="4600" dirty="0"/>
              <a:t>Systematic Approach: optimization method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7E3314-3A4E-0C4C-95B8-E806BBC160B7}"/>
              </a:ext>
            </a:extLst>
          </p:cNvPr>
          <p:cNvSpPr>
            <a:spLocks noGrp="1"/>
          </p:cNvSpPr>
          <p:nvPr>
            <p:ph idx="1"/>
          </p:nvPr>
        </p:nvSpPr>
        <p:spPr>
          <a:xfrm>
            <a:off x="669035" y="1929383"/>
            <a:ext cx="10853927" cy="4729309"/>
          </a:xfrm>
        </p:spPr>
        <p:txBody>
          <a:bodyPr>
            <a:normAutofit fontScale="92500" lnSpcReduction="10000"/>
          </a:bodyPr>
          <a:lstStyle/>
          <a:p>
            <a:r>
              <a:rPr lang="en-US" dirty="0"/>
              <a:t>Define a unique normal distribution (~N(</a:t>
            </a:r>
            <a:r>
              <a:rPr lang="en-US" dirty="0" err="1"/>
              <a:t>u,o</a:t>
            </a:r>
            <a:r>
              <a:rPr lang="en-US" dirty="0"/>
              <a:t>)) for each of the three promoters (</a:t>
            </a:r>
            <a:r>
              <a:rPr lang="en-US" dirty="0" err="1"/>
              <a:t>pA</a:t>
            </a:r>
            <a:r>
              <a:rPr lang="en-US" dirty="0"/>
              <a:t>, </a:t>
            </a:r>
            <a:r>
              <a:rPr lang="en-US" dirty="0" err="1"/>
              <a:t>pB</a:t>
            </a:r>
            <a:r>
              <a:rPr lang="en-US" dirty="0"/>
              <a:t>, </a:t>
            </a:r>
            <a:r>
              <a:rPr lang="en-US" dirty="0" err="1"/>
              <a:t>pD</a:t>
            </a:r>
            <a:r>
              <a:rPr lang="en-US" dirty="0"/>
              <a:t>). Let the promoter strength be </a:t>
            </a:r>
            <a:r>
              <a:rPr lang="en-US" dirty="0" err="1"/>
              <a:t>e^u_value</a:t>
            </a:r>
            <a:r>
              <a:rPr lang="en-US" dirty="0"/>
              <a:t> and step size be the </a:t>
            </a:r>
            <a:r>
              <a:rPr lang="en-US" dirty="0" err="1"/>
              <a:t>st.</a:t>
            </a:r>
            <a:r>
              <a:rPr lang="en-US" dirty="0"/>
              <a:t> deviation o.</a:t>
            </a:r>
          </a:p>
          <a:p>
            <a:r>
              <a:rPr lang="en-US" dirty="0"/>
              <a:t>Define a normal distribution to describe lambda. Here, lambda represents the value by which the step size will be scaled.</a:t>
            </a:r>
          </a:p>
          <a:p>
            <a:r>
              <a:rPr lang="en-US" b="1" dirty="0"/>
              <a:t>Randomly select a promoter to optimize </a:t>
            </a:r>
            <a:r>
              <a:rPr lang="en-US" dirty="0"/>
              <a:t>(</a:t>
            </a:r>
            <a:r>
              <a:rPr lang="en-US" dirty="0" err="1"/>
              <a:t>pA</a:t>
            </a:r>
            <a:r>
              <a:rPr lang="en-US" dirty="0"/>
              <a:t>, </a:t>
            </a:r>
            <a:r>
              <a:rPr lang="en-US" dirty="0" err="1"/>
              <a:t>pB</a:t>
            </a:r>
            <a:r>
              <a:rPr lang="en-US" dirty="0"/>
              <a:t>, </a:t>
            </a:r>
            <a:r>
              <a:rPr lang="en-US" dirty="0" err="1"/>
              <a:t>pD</a:t>
            </a:r>
            <a:r>
              <a:rPr lang="en-US" dirty="0"/>
              <a:t>). Feed promoter values into </a:t>
            </a:r>
            <a:r>
              <a:rPr lang="en-US" dirty="0" err="1"/>
              <a:t>pinetree</a:t>
            </a:r>
            <a:r>
              <a:rPr lang="en-US" dirty="0"/>
              <a:t> &amp; calculate RMSE. </a:t>
            </a:r>
          </a:p>
          <a:p>
            <a:pPr lvl="1"/>
            <a:r>
              <a:rPr lang="en-US" sz="2800" dirty="0"/>
              <a:t>If the new error (</a:t>
            </a:r>
            <a:r>
              <a:rPr lang="en-US" sz="2800" b="1" dirty="0"/>
              <a:t>NE</a:t>
            </a:r>
            <a:r>
              <a:rPr lang="en-US" sz="2800" dirty="0"/>
              <a:t>) is less than the old error (</a:t>
            </a:r>
            <a:r>
              <a:rPr lang="en-US" sz="2800" b="1" dirty="0"/>
              <a:t>OE</a:t>
            </a:r>
            <a:r>
              <a:rPr lang="en-US" sz="2800" dirty="0"/>
              <a:t>), then keep the promoter value. </a:t>
            </a:r>
          </a:p>
          <a:p>
            <a:pPr lvl="1"/>
            <a:r>
              <a:rPr lang="en-US" sz="2800" dirty="0"/>
              <a:t>If not, increment the promoter value by the scaled step size (add </a:t>
            </a:r>
            <a:r>
              <a:rPr lang="en-US" sz="2800" b="1" dirty="0" err="1"/>
              <a:t>e^lambda</a:t>
            </a:r>
            <a:r>
              <a:rPr lang="en-US" sz="2800" b="1" dirty="0"/>
              <a:t>*o</a:t>
            </a:r>
            <a:r>
              <a:rPr lang="en-US" sz="2800" dirty="0"/>
              <a:t>). Keep repeating with randomly selected </a:t>
            </a:r>
            <a:r>
              <a:rPr lang="en-US" sz="2800" b="1" dirty="0"/>
              <a:t>o</a:t>
            </a:r>
            <a:r>
              <a:rPr lang="en-US" sz="2800" dirty="0"/>
              <a:t> value until </a:t>
            </a:r>
            <a:r>
              <a:rPr lang="en-US" sz="2800" b="1" dirty="0"/>
              <a:t>NE</a:t>
            </a:r>
            <a:r>
              <a:rPr lang="en-US" sz="2800" dirty="0"/>
              <a:t> &lt; </a:t>
            </a:r>
            <a:r>
              <a:rPr lang="en-US" sz="2800" b="1" dirty="0"/>
              <a:t>OE</a:t>
            </a:r>
            <a:r>
              <a:rPr lang="en-US" sz="2800" dirty="0"/>
              <a:t>. </a:t>
            </a:r>
            <a:r>
              <a:rPr lang="en-US" sz="2800" i="1" dirty="0"/>
              <a:t>Stop after 4 iterations &amp; move onto the next promoter value.</a:t>
            </a:r>
            <a:endParaRPr lang="en-US" sz="2800" dirty="0"/>
          </a:p>
        </p:txBody>
      </p:sp>
    </p:spTree>
    <p:extLst>
      <p:ext uri="{BB962C8B-B14F-4D97-AF65-F5344CB8AC3E}">
        <p14:creationId xmlns:p14="http://schemas.microsoft.com/office/powerpoint/2010/main" val="1543357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i="1" kern="1200" dirty="0">
                <a:solidFill>
                  <a:schemeClr val="tx1"/>
                </a:solidFill>
                <a:latin typeface="+mj-lt"/>
                <a:ea typeface="+mj-ea"/>
                <a:cs typeface="+mj-cs"/>
              </a:rPr>
              <a:t>Preliminary</a:t>
            </a:r>
            <a:r>
              <a:rPr lang="en-US" sz="4600" kern="1200" dirty="0">
                <a:solidFill>
                  <a:schemeClr val="tx1"/>
                </a:solidFill>
                <a:latin typeface="+mj-lt"/>
                <a:ea typeface="+mj-ea"/>
                <a:cs typeface="+mj-cs"/>
              </a:rPr>
              <a:t> results show optimization technique works ok</a:t>
            </a:r>
            <a:endParaRPr lang="en-US" sz="4600" i="1" kern="1200" dirty="0">
              <a:solidFill>
                <a:schemeClr val="tx1"/>
              </a:solidFill>
              <a:latin typeface="+mj-lt"/>
              <a:ea typeface="+mj-ea"/>
              <a:cs typeface="+mj-cs"/>
            </a:endParaRP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able&#10;&#10;Description automatically generated">
            <a:extLst>
              <a:ext uri="{FF2B5EF4-FFF2-40B4-BE49-F238E27FC236}">
                <a16:creationId xmlns:a16="http://schemas.microsoft.com/office/drawing/2014/main" id="{398A40F7-6055-794B-8DA4-CA0EDE43A73C}"/>
              </a:ext>
            </a:extLst>
          </p:cNvPr>
          <p:cNvPicPr>
            <a:picLocks noChangeAspect="1"/>
          </p:cNvPicPr>
          <p:nvPr/>
        </p:nvPicPr>
        <p:blipFill>
          <a:blip r:embed="rId3"/>
          <a:stretch>
            <a:fillRect/>
          </a:stretch>
        </p:blipFill>
        <p:spPr>
          <a:xfrm>
            <a:off x="4654296" y="745876"/>
            <a:ext cx="7214616" cy="5338816"/>
          </a:xfrm>
          <a:prstGeom prst="rect">
            <a:avLst/>
          </a:prstGeom>
        </p:spPr>
      </p:pic>
    </p:spTree>
    <p:extLst>
      <p:ext uri="{BB962C8B-B14F-4D97-AF65-F5344CB8AC3E}">
        <p14:creationId xmlns:p14="http://schemas.microsoft.com/office/powerpoint/2010/main" val="3964886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841248" y="548640"/>
            <a:ext cx="3600860" cy="5431536"/>
          </a:xfrm>
        </p:spPr>
        <p:txBody>
          <a:bodyPr>
            <a:normAutofit/>
          </a:bodyPr>
          <a:lstStyle/>
          <a:p>
            <a:r>
              <a:rPr lang="en-US" sz="5000" dirty="0"/>
              <a:t>Next Steps: finishing the optimization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7E3314-3A4E-0C4C-95B8-E806BBC160B7}"/>
              </a:ext>
            </a:extLst>
          </p:cNvPr>
          <p:cNvSpPr>
            <a:spLocks noGrp="1"/>
          </p:cNvSpPr>
          <p:nvPr>
            <p:ph idx="1"/>
          </p:nvPr>
        </p:nvSpPr>
        <p:spPr>
          <a:xfrm>
            <a:off x="5126418" y="552091"/>
            <a:ext cx="6224335" cy="5431536"/>
          </a:xfrm>
        </p:spPr>
        <p:txBody>
          <a:bodyPr anchor="ctr">
            <a:normAutofit/>
          </a:bodyPr>
          <a:lstStyle/>
          <a:p>
            <a:pPr marL="457200" indent="-457200">
              <a:buFont typeface="+mj-lt"/>
              <a:buAutoNum type="arabicPeriod"/>
            </a:pPr>
            <a:r>
              <a:rPr lang="en-US" dirty="0"/>
              <a:t>Run w/ different assumed promoter strength distributions &amp; have multiple trials (10ish) within each distribution</a:t>
            </a:r>
          </a:p>
          <a:p>
            <a:pPr marL="457200" indent="-457200">
              <a:buFont typeface="+mj-lt"/>
              <a:buAutoNum type="arabicPeriod"/>
            </a:pPr>
            <a:endParaRPr lang="en-US" dirty="0"/>
          </a:p>
          <a:p>
            <a:pPr marL="457200" indent="-457200">
              <a:buFont typeface="+mj-lt"/>
              <a:buAutoNum type="arabicPeriod"/>
            </a:pPr>
            <a:r>
              <a:rPr lang="en-US" dirty="0"/>
              <a:t>Extract best runs </a:t>
            </a:r>
            <a:r>
              <a:rPr lang="en-US" dirty="0">
                <a:sym typeface="Wingdings" pitchFamily="2" charset="2"/>
              </a:rPr>
              <a:t>and rerun them with different seeds</a:t>
            </a:r>
          </a:p>
          <a:p>
            <a:pPr marL="457200" indent="-457200">
              <a:buFont typeface="+mj-lt"/>
              <a:buAutoNum type="arabicPeriod"/>
            </a:pPr>
            <a:endParaRPr lang="en-US" dirty="0">
              <a:sym typeface="Wingdings" pitchFamily="2" charset="2"/>
            </a:endParaRPr>
          </a:p>
          <a:p>
            <a:pPr marL="457200" indent="-457200">
              <a:buFont typeface="+mj-lt"/>
              <a:buAutoNum type="arabicPeriod"/>
            </a:pPr>
            <a:r>
              <a:rPr lang="en-US" dirty="0">
                <a:sym typeface="Wingdings" pitchFamily="2" charset="2"/>
              </a:rPr>
              <a:t>Repeat this process but fit to RNA-seq data</a:t>
            </a:r>
            <a:endParaRPr lang="en-US" dirty="0"/>
          </a:p>
        </p:txBody>
      </p:sp>
    </p:spTree>
    <p:extLst>
      <p:ext uri="{BB962C8B-B14F-4D97-AF65-F5344CB8AC3E}">
        <p14:creationId xmlns:p14="http://schemas.microsoft.com/office/powerpoint/2010/main" val="3387328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630935" y="640080"/>
            <a:ext cx="8683545" cy="1481328"/>
          </a:xfrm>
        </p:spPr>
        <p:txBody>
          <a:bodyPr anchor="b">
            <a:normAutofit/>
          </a:bodyPr>
          <a:lstStyle/>
          <a:p>
            <a:r>
              <a:rPr lang="en-US" sz="3600" dirty="0"/>
              <a:t>Next Steps: </a:t>
            </a:r>
            <a:br>
              <a:rPr lang="en-US" sz="3600" dirty="0"/>
            </a:br>
            <a:r>
              <a:rPr lang="en-US" sz="3600" dirty="0"/>
              <a:t>Can Pinetree recapitulate viral attenuation? </a:t>
            </a:r>
          </a:p>
        </p:txBody>
      </p:sp>
      <p:sp>
        <p:nvSpPr>
          <p:cNvPr id="2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7E3314-3A4E-0C4C-95B8-E806BBC160B7}"/>
              </a:ext>
            </a:extLst>
          </p:cNvPr>
          <p:cNvSpPr>
            <a:spLocks noGrp="1"/>
          </p:cNvSpPr>
          <p:nvPr>
            <p:ph idx="1"/>
          </p:nvPr>
        </p:nvSpPr>
        <p:spPr>
          <a:xfrm>
            <a:off x="630936" y="2660904"/>
            <a:ext cx="4818888" cy="3547872"/>
          </a:xfrm>
        </p:spPr>
        <p:txBody>
          <a:bodyPr anchor="t">
            <a:normAutofit/>
          </a:bodyPr>
          <a:lstStyle/>
          <a:p>
            <a:r>
              <a:rPr lang="en-US" sz="2400" dirty="0"/>
              <a:t>Evidence that modularized genomes attenuate viral fitness</a:t>
            </a:r>
          </a:p>
          <a:p>
            <a:r>
              <a:rPr lang="en-US" sz="2400" dirty="0"/>
              <a:t>Recapitulate patterns in Wright 2020</a:t>
            </a:r>
          </a:p>
        </p:txBody>
      </p:sp>
      <p:pic>
        <p:nvPicPr>
          <p:cNvPr id="5" name="Picture 4" descr="Table&#10;&#10;Description automatically generated">
            <a:extLst>
              <a:ext uri="{FF2B5EF4-FFF2-40B4-BE49-F238E27FC236}">
                <a16:creationId xmlns:a16="http://schemas.microsoft.com/office/drawing/2014/main" id="{6DD7FC50-48EA-054E-838C-C538FCED6C30}"/>
              </a:ext>
            </a:extLst>
          </p:cNvPr>
          <p:cNvPicPr>
            <a:picLocks noChangeAspect="1"/>
          </p:cNvPicPr>
          <p:nvPr/>
        </p:nvPicPr>
        <p:blipFill>
          <a:blip r:embed="rId3"/>
          <a:stretch>
            <a:fillRect/>
          </a:stretch>
        </p:blipFill>
        <p:spPr>
          <a:xfrm>
            <a:off x="6080760" y="2121408"/>
            <a:ext cx="5458968" cy="4435410"/>
          </a:xfrm>
          <a:prstGeom prst="rect">
            <a:avLst/>
          </a:prstGeom>
        </p:spPr>
      </p:pic>
      <p:sp>
        <p:nvSpPr>
          <p:cNvPr id="13" name="TextBox 12">
            <a:extLst>
              <a:ext uri="{FF2B5EF4-FFF2-40B4-BE49-F238E27FC236}">
                <a16:creationId xmlns:a16="http://schemas.microsoft.com/office/drawing/2014/main" id="{270FDAD6-F325-7C46-A0A7-57A83E3EBF04}"/>
              </a:ext>
            </a:extLst>
          </p:cNvPr>
          <p:cNvSpPr txBox="1"/>
          <p:nvPr/>
        </p:nvSpPr>
        <p:spPr>
          <a:xfrm>
            <a:off x="8544061" y="6454593"/>
            <a:ext cx="3626603" cy="369332"/>
          </a:xfrm>
          <a:prstGeom prst="rect">
            <a:avLst/>
          </a:prstGeom>
          <a:noFill/>
        </p:spPr>
        <p:txBody>
          <a:bodyPr wrap="square" rtlCol="0">
            <a:spAutoFit/>
          </a:bodyPr>
          <a:lstStyle/>
          <a:p>
            <a:pPr algn="r"/>
            <a:r>
              <a:rPr lang="en-US" dirty="0"/>
              <a:t>Table 1, Leuven 2021</a:t>
            </a:r>
          </a:p>
        </p:txBody>
      </p:sp>
    </p:spTree>
    <p:extLst>
      <p:ext uri="{BB962C8B-B14F-4D97-AF65-F5344CB8AC3E}">
        <p14:creationId xmlns:p14="http://schemas.microsoft.com/office/powerpoint/2010/main" val="958654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Life Update</a:t>
            </a:r>
          </a:p>
        </p:txBody>
      </p:sp>
      <p:sp>
        <p:nvSpPr>
          <p:cNvPr id="12" name="Rectangle: Rounded Corners 11">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7E3314-3A4E-0C4C-95B8-E806BBC160B7}"/>
              </a:ext>
            </a:extLst>
          </p:cNvPr>
          <p:cNvSpPr>
            <a:spLocks noGrp="1"/>
          </p:cNvSpPr>
          <p:nvPr>
            <p:ph type="body" idx="1"/>
          </p:nvPr>
        </p:nvSpPr>
        <p:spPr>
          <a:xfrm>
            <a:off x="2566988" y="3962400"/>
            <a:ext cx="7058025" cy="581025"/>
          </a:xfrm>
        </p:spPr>
        <p:txBody>
          <a:bodyPr vert="horz" lIns="91440" tIns="45720" rIns="91440" bIns="45720" rtlCol="0" anchor="ctr">
            <a:normAutofit/>
          </a:bodyPr>
          <a:lstStyle/>
          <a:p>
            <a:pPr algn="ctr"/>
            <a:r>
              <a:rPr lang="en-US" sz="2800" kern="1200" dirty="0">
                <a:solidFill>
                  <a:srgbClr val="FFFFFF"/>
                </a:solidFill>
                <a:latin typeface="+mn-lt"/>
                <a:ea typeface="+mn-ea"/>
                <a:cs typeface="+mn-cs"/>
              </a:rPr>
              <a:t>AKA why I’ve been pretty MIA this semester</a:t>
            </a:r>
          </a:p>
        </p:txBody>
      </p:sp>
    </p:spTree>
    <p:extLst>
      <p:ext uri="{BB962C8B-B14F-4D97-AF65-F5344CB8AC3E}">
        <p14:creationId xmlns:p14="http://schemas.microsoft.com/office/powerpoint/2010/main" val="1244166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19A5F-62E0-C04B-895A-90167C939E41}"/>
              </a:ext>
            </a:extLst>
          </p:cNvPr>
          <p:cNvSpPr>
            <a:spLocks noGrp="1"/>
          </p:cNvSpPr>
          <p:nvPr>
            <p:ph type="title"/>
          </p:nvPr>
        </p:nvSpPr>
        <p:spPr/>
        <p:txBody>
          <a:bodyPr/>
          <a:lstStyle/>
          <a:p>
            <a:r>
              <a:rPr lang="en-US" dirty="0"/>
              <a:t>Applying to MD and MD/PhD programs! </a:t>
            </a:r>
          </a:p>
        </p:txBody>
      </p:sp>
      <p:sp>
        <p:nvSpPr>
          <p:cNvPr id="3" name="Content Placeholder 2">
            <a:extLst>
              <a:ext uri="{FF2B5EF4-FFF2-40B4-BE49-F238E27FC236}">
                <a16:creationId xmlns:a16="http://schemas.microsoft.com/office/drawing/2014/main" id="{53D87231-DED1-6747-A3CA-FD9B35325906}"/>
              </a:ext>
            </a:extLst>
          </p:cNvPr>
          <p:cNvSpPr>
            <a:spLocks noGrp="1"/>
          </p:cNvSpPr>
          <p:nvPr>
            <p:ph idx="1"/>
          </p:nvPr>
        </p:nvSpPr>
        <p:spPr>
          <a:xfrm>
            <a:off x="838199" y="1825624"/>
            <a:ext cx="10894017" cy="4869643"/>
          </a:xfrm>
        </p:spPr>
        <p:txBody>
          <a:bodyPr>
            <a:normAutofit fontScale="92500" lnSpcReduction="10000"/>
          </a:bodyPr>
          <a:lstStyle/>
          <a:p>
            <a:r>
              <a:rPr lang="en-US" b="1" dirty="0"/>
              <a:t>Places I have an interview with</a:t>
            </a:r>
          </a:p>
          <a:p>
            <a:pPr lvl="1"/>
            <a:r>
              <a:rPr lang="en-US" dirty="0"/>
              <a:t>UT Medical Branch (MD/PhD &amp; MD)</a:t>
            </a:r>
          </a:p>
          <a:p>
            <a:pPr lvl="1"/>
            <a:r>
              <a:rPr lang="en-US" dirty="0"/>
              <a:t>UT San Antonio (MSTP &amp; MD) </a:t>
            </a:r>
          </a:p>
          <a:p>
            <a:pPr lvl="1"/>
            <a:r>
              <a:rPr lang="en-US" dirty="0"/>
              <a:t>Texas A&amp;M (MD/PhD &amp; MD)</a:t>
            </a:r>
          </a:p>
          <a:p>
            <a:pPr lvl="1"/>
            <a:r>
              <a:rPr lang="en-US" dirty="0"/>
              <a:t>Dell Medical School (MD)</a:t>
            </a:r>
          </a:p>
          <a:p>
            <a:pPr lvl="1"/>
            <a:r>
              <a:rPr lang="en-US" dirty="0"/>
              <a:t>UT Southwestern (MD)</a:t>
            </a:r>
          </a:p>
          <a:p>
            <a:pPr lvl="1"/>
            <a:r>
              <a:rPr lang="en-US" dirty="0"/>
              <a:t>UTHealth McGovern Medical School (MD) </a:t>
            </a:r>
          </a:p>
          <a:p>
            <a:pPr marL="457200" lvl="1" indent="0">
              <a:buNone/>
            </a:pPr>
            <a:endParaRPr lang="en-US" dirty="0"/>
          </a:p>
          <a:p>
            <a:r>
              <a:rPr lang="en-US" b="1" dirty="0"/>
              <a:t>Places I am waiting to hear back from</a:t>
            </a:r>
          </a:p>
          <a:p>
            <a:pPr lvl="1"/>
            <a:r>
              <a:rPr lang="en-US" dirty="0"/>
              <a:t>Dartmouth (MD/PhD)</a:t>
            </a:r>
          </a:p>
          <a:p>
            <a:pPr lvl="1"/>
            <a:r>
              <a:rPr lang="en-US" dirty="0"/>
              <a:t>UCSF (MSTP)</a:t>
            </a:r>
          </a:p>
          <a:p>
            <a:pPr lvl="1"/>
            <a:r>
              <a:rPr lang="en-US" dirty="0"/>
              <a:t>Baylor (MSTP) </a:t>
            </a:r>
          </a:p>
          <a:p>
            <a:pPr lvl="1"/>
            <a:r>
              <a:rPr lang="en-US" dirty="0"/>
              <a:t>University of Houston College of Medicine (MD) </a:t>
            </a:r>
          </a:p>
          <a:p>
            <a:pPr lvl="1"/>
            <a:r>
              <a:rPr lang="en-US" dirty="0"/>
              <a:t>Texas Tech University Health Sciences Center (MD)</a:t>
            </a:r>
          </a:p>
        </p:txBody>
      </p:sp>
    </p:spTree>
    <p:extLst>
      <p:ext uri="{BB962C8B-B14F-4D97-AF65-F5344CB8AC3E}">
        <p14:creationId xmlns:p14="http://schemas.microsoft.com/office/powerpoint/2010/main" val="3730995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19A5F-62E0-C04B-895A-90167C939E41}"/>
              </a:ext>
            </a:extLst>
          </p:cNvPr>
          <p:cNvSpPr>
            <a:spLocks noGrp="1"/>
          </p:cNvSpPr>
          <p:nvPr>
            <p:ph type="title"/>
          </p:nvPr>
        </p:nvSpPr>
        <p:spPr/>
        <p:txBody>
          <a:bodyPr/>
          <a:lstStyle/>
          <a:p>
            <a:r>
              <a:rPr lang="en-US" dirty="0"/>
              <a:t>Applying to MD and MD/PhD programs! </a:t>
            </a:r>
          </a:p>
        </p:txBody>
      </p:sp>
      <p:sp>
        <p:nvSpPr>
          <p:cNvPr id="3" name="Content Placeholder 2">
            <a:extLst>
              <a:ext uri="{FF2B5EF4-FFF2-40B4-BE49-F238E27FC236}">
                <a16:creationId xmlns:a16="http://schemas.microsoft.com/office/drawing/2014/main" id="{53D87231-DED1-6747-A3CA-FD9B35325906}"/>
              </a:ext>
            </a:extLst>
          </p:cNvPr>
          <p:cNvSpPr>
            <a:spLocks noGrp="1"/>
          </p:cNvSpPr>
          <p:nvPr>
            <p:ph idx="1"/>
          </p:nvPr>
        </p:nvSpPr>
        <p:spPr>
          <a:xfrm>
            <a:off x="838199" y="1825624"/>
            <a:ext cx="10894017" cy="4869643"/>
          </a:xfrm>
        </p:spPr>
        <p:txBody>
          <a:bodyPr>
            <a:normAutofit fontScale="92500" lnSpcReduction="10000"/>
          </a:bodyPr>
          <a:lstStyle/>
          <a:p>
            <a:r>
              <a:rPr lang="en-US" dirty="0"/>
              <a:t>Places I have an interview with</a:t>
            </a:r>
          </a:p>
          <a:p>
            <a:pPr lvl="1"/>
            <a:r>
              <a:rPr lang="en-US" dirty="0">
                <a:solidFill>
                  <a:schemeClr val="accent6">
                    <a:lumMod val="75000"/>
                  </a:schemeClr>
                </a:solidFill>
              </a:rPr>
              <a:t>UT Medical Branch (MD/PhD &amp; MD) </a:t>
            </a:r>
            <a:r>
              <a:rPr lang="en-US" dirty="0">
                <a:solidFill>
                  <a:schemeClr val="accent6">
                    <a:lumMod val="75000"/>
                  </a:schemeClr>
                </a:solidFill>
                <a:sym typeface="Wingdings" pitchFamily="2" charset="2"/>
              </a:rPr>
              <a:t> MD </a:t>
            </a:r>
            <a:r>
              <a:rPr lang="en-US" dirty="0" err="1">
                <a:solidFill>
                  <a:schemeClr val="accent6">
                    <a:lumMod val="75000"/>
                  </a:schemeClr>
                </a:solidFill>
                <a:sym typeface="Wingdings" pitchFamily="2" charset="2"/>
              </a:rPr>
              <a:t>Prematch</a:t>
            </a:r>
            <a:r>
              <a:rPr lang="en-US" dirty="0">
                <a:solidFill>
                  <a:schemeClr val="accent6">
                    <a:lumMod val="75000"/>
                  </a:schemeClr>
                </a:solidFill>
                <a:sym typeface="Wingdings" pitchFamily="2" charset="2"/>
              </a:rPr>
              <a:t>! Waiting to hear from MD/PhD</a:t>
            </a:r>
            <a:endParaRPr lang="en-US" dirty="0">
              <a:solidFill>
                <a:schemeClr val="accent6">
                  <a:lumMod val="75000"/>
                </a:schemeClr>
              </a:solidFill>
            </a:endParaRPr>
          </a:p>
          <a:p>
            <a:pPr lvl="1"/>
            <a:r>
              <a:rPr lang="en-US" dirty="0"/>
              <a:t>UT San Antonio (MSTP &amp; MD) </a:t>
            </a:r>
          </a:p>
          <a:p>
            <a:pPr lvl="1"/>
            <a:r>
              <a:rPr lang="en-US" dirty="0"/>
              <a:t>Texas A&amp;M (MD/PhD &amp; MD)</a:t>
            </a:r>
          </a:p>
          <a:p>
            <a:pPr lvl="1"/>
            <a:r>
              <a:rPr lang="en-US" dirty="0"/>
              <a:t>Dell Medical School (MD)</a:t>
            </a:r>
          </a:p>
          <a:p>
            <a:pPr lvl="1"/>
            <a:r>
              <a:rPr lang="en-US" dirty="0"/>
              <a:t>UT Southwestern (MD)</a:t>
            </a:r>
          </a:p>
          <a:p>
            <a:pPr lvl="1"/>
            <a:r>
              <a:rPr lang="en-US" dirty="0"/>
              <a:t>UTHealth McGovern Medical School (MD) </a:t>
            </a:r>
          </a:p>
          <a:p>
            <a:pPr marL="457200" lvl="1" indent="0">
              <a:buNone/>
            </a:pPr>
            <a:endParaRPr lang="en-US" dirty="0"/>
          </a:p>
          <a:p>
            <a:r>
              <a:rPr lang="en-US" dirty="0"/>
              <a:t>Places I am waiting to hear back from</a:t>
            </a:r>
          </a:p>
          <a:p>
            <a:pPr lvl="1"/>
            <a:r>
              <a:rPr lang="en-US" dirty="0"/>
              <a:t>Dartmouth (MD/PhD)</a:t>
            </a:r>
          </a:p>
          <a:p>
            <a:pPr lvl="1"/>
            <a:r>
              <a:rPr lang="en-US" dirty="0"/>
              <a:t>UCSF (MSTP)</a:t>
            </a:r>
          </a:p>
          <a:p>
            <a:pPr lvl="1"/>
            <a:r>
              <a:rPr lang="en-US" dirty="0"/>
              <a:t>Baylor (MSTP) </a:t>
            </a:r>
          </a:p>
          <a:p>
            <a:pPr lvl="1"/>
            <a:r>
              <a:rPr lang="en-US" dirty="0"/>
              <a:t>University of Houston College of Medicine (MD) </a:t>
            </a:r>
          </a:p>
          <a:p>
            <a:pPr lvl="1"/>
            <a:r>
              <a:rPr lang="en-US" dirty="0"/>
              <a:t>Texas Tech University Health Sciences Center (MD)</a:t>
            </a:r>
          </a:p>
        </p:txBody>
      </p:sp>
    </p:spTree>
    <p:extLst>
      <p:ext uri="{BB962C8B-B14F-4D97-AF65-F5344CB8AC3E}">
        <p14:creationId xmlns:p14="http://schemas.microsoft.com/office/powerpoint/2010/main" val="788766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THANK YOU!!! </a:t>
            </a:r>
          </a:p>
        </p:txBody>
      </p:sp>
      <p:sp>
        <p:nvSpPr>
          <p:cNvPr id="12" name="Rectangle: Rounded Corners 11">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7E3314-3A4E-0C4C-95B8-E806BBC160B7}"/>
              </a:ext>
            </a:extLst>
          </p:cNvPr>
          <p:cNvSpPr>
            <a:spLocks noGrp="1"/>
          </p:cNvSpPr>
          <p:nvPr>
            <p:ph type="body" idx="1"/>
          </p:nvPr>
        </p:nvSpPr>
        <p:spPr>
          <a:xfrm>
            <a:off x="2566988" y="3962400"/>
            <a:ext cx="7058025" cy="581025"/>
          </a:xfrm>
        </p:spPr>
        <p:txBody>
          <a:bodyPr vert="horz" lIns="91440" tIns="45720" rIns="91440" bIns="45720" rtlCol="0" anchor="ctr">
            <a:normAutofit/>
          </a:bodyPr>
          <a:lstStyle/>
          <a:p>
            <a:pPr algn="ctr"/>
            <a:r>
              <a:rPr lang="en-US" sz="2800" kern="1200" dirty="0">
                <a:solidFill>
                  <a:srgbClr val="FFFFFF"/>
                </a:solidFill>
                <a:latin typeface="+mn-lt"/>
                <a:ea typeface="+mn-ea"/>
                <a:cs typeface="+mn-cs"/>
              </a:rPr>
              <a:t>Most sincerely </a:t>
            </a:r>
          </a:p>
        </p:txBody>
      </p:sp>
    </p:spTree>
    <p:extLst>
      <p:ext uri="{BB962C8B-B14F-4D97-AF65-F5344CB8AC3E}">
        <p14:creationId xmlns:p14="http://schemas.microsoft.com/office/powerpoint/2010/main" val="3141281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638881" y="639193"/>
            <a:ext cx="4677037" cy="3573516"/>
          </a:xfrm>
        </p:spPr>
        <p:txBody>
          <a:bodyPr vert="horz" lIns="91440" tIns="45720" rIns="91440" bIns="45720" rtlCol="0" anchor="b">
            <a:normAutofit/>
          </a:bodyPr>
          <a:lstStyle/>
          <a:p>
            <a:r>
              <a:rPr lang="en-US" sz="6100" kern="1200" dirty="0">
                <a:solidFill>
                  <a:schemeClr val="tx1"/>
                </a:solidFill>
                <a:latin typeface="+mj-lt"/>
                <a:ea typeface="+mj-ea"/>
                <a:cs typeface="+mj-cs"/>
              </a:rPr>
              <a:t>Viral gene expression is important!</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Cartoon Hand Drawn Medical Research Microscope Illustration, Microscope,  The Study, Medical Treatment PNG and Vector with Transparent Background for  Free Download">
            <a:extLst>
              <a:ext uri="{FF2B5EF4-FFF2-40B4-BE49-F238E27FC236}">
                <a16:creationId xmlns:a16="http://schemas.microsoft.com/office/drawing/2014/main" id="{F4E1EBEE-1BCE-1847-B94A-6278A326C1C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86400" y="640080"/>
            <a:ext cx="5550408"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037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Pinetree simulates viral transcription &amp; translation</a:t>
            </a:r>
          </a:p>
        </p:txBody>
      </p:sp>
      <p:sp>
        <p:nvSpPr>
          <p:cNvPr id="73"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3"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098" name="Picture 2" descr="Design and example output of Pinetree. Pinetree is a generic gene expression simulator that tracks individual RNA polymerases on DNA, and ribosome and RNases on mRNA transcripts. RNases are optional and Pinetree can simulate gene expression with or without transcript degradation. (A) A specialized set of reactions mediates binding and movement of ribosomes, RNA polymerases and RNases. These reactions convert molecules from a species pool into individually modeled ribosomes, polymerases, and RNases. (B) Pinetree tracks individual ribosomes and RNA polymerases on transcripts and DNA, respectively. Lightning bolts represent potential collisions. Ribosomes may begin translation before a full transcript has been synthesized by the RNA polymerases. Likewise, an RNase may begin degrading an RNA transcript before the polymerase has synthesized the full transcript. Together, Pinetree allows the end user to define arbitrary reactions between molecules in the free species pool, while still modeling transcription and translation at the single-molecule level. (C) Simulation of a three-gene plasmid with one gene (proteinY) recoded to use rare codons. No RNases are present in this simulation, so no degradation occurs. Translation of proteinY is slower than that of proteinX and rnapol. (D) Ribosome densities on the transcript of proteinY are higher in the recoded gene than in the wild-type. The recoded gene has lower per-codon translation rates than that of the wild-type">
            <a:extLst>
              <a:ext uri="{FF2B5EF4-FFF2-40B4-BE49-F238E27FC236}">
                <a16:creationId xmlns:a16="http://schemas.microsoft.com/office/drawing/2014/main" id="{7A7C5C88-C379-FE47-9B39-5EA11FC51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078"/>
          <a:stretch/>
        </p:blipFill>
        <p:spPr bwMode="auto">
          <a:xfrm>
            <a:off x="5211796" y="643971"/>
            <a:ext cx="6091824" cy="2920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601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Pinetree simulates viral transcription &amp; translation</a:t>
            </a:r>
          </a:p>
        </p:txBody>
      </p:sp>
      <p:pic>
        <p:nvPicPr>
          <p:cNvPr id="4098" name="Picture 2" descr="Design and example output of Pinetree. Pinetree is a generic gene expression simulator that tracks individual RNA polymerases on DNA, and ribosome and RNases on mRNA transcripts. RNases are optional and Pinetree can simulate gene expression with or without transcript degradation. (A) A specialized set of reactions mediates binding and movement of ribosomes, RNA polymerases and RNases. These reactions convert molecules from a species pool into individually modeled ribosomes, polymerases, and RNases. (B) Pinetree tracks individual ribosomes and RNA polymerases on transcripts and DNA, respectively. Lightning bolts represent potential collisions. Ribosomes may begin translation before a full transcript has been synthesized by the RNA polymerases. Likewise, an RNase may begin degrading an RNA transcript before the polymerase has synthesized the full transcript. Together, Pinetree allows the end user to define arbitrary reactions between molecules in the free species pool, while still modeling transcription and translation at the single-molecule level. (C) Simulation of a three-gene plasmid with one gene (proteinY) recoded to use rare codons. No RNases are present in this simulation, so no degradation occurs. Translation of proteinY is slower than that of proteinX and rnapol. (D) Ribosome densities on the transcript of proteinY are higher in the recoded gene than in the wild-type. The recoded gene has lower per-codon translation rates than that of the wild-type">
            <a:extLst>
              <a:ext uri="{FF2B5EF4-FFF2-40B4-BE49-F238E27FC236}">
                <a16:creationId xmlns:a16="http://schemas.microsoft.com/office/drawing/2014/main" id="{7A7C5C88-C379-FE47-9B39-5EA11FC5125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11796" y="643971"/>
            <a:ext cx="6091824" cy="596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090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8F8AAABF-193E-4661-945E-C429586E1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6891187" cy="5546414"/>
          </a:xfrm>
          <a:prstGeom prst="rect">
            <a:avLst/>
          </a:prstGeom>
          <a:solidFill>
            <a:schemeClr val="bg1">
              <a:alpha val="20000"/>
            </a:schemeClr>
          </a:solidFill>
          <a:ln w="6350" cap="sq" cmpd="sng" algn="ctr">
            <a:solidFill>
              <a:schemeClr val="tx1">
                <a:lumMod val="75000"/>
                <a:lumOff val="25000"/>
              </a:schemeClr>
            </a:solidFill>
            <a:prstDash val="solid"/>
            <a:miter lim="800000"/>
          </a:ln>
          <a:effectLst/>
        </p:spPr>
      </p:sp>
      <p:pic>
        <p:nvPicPr>
          <p:cNvPr id="17" name="Picture 4" descr="Team:Austin UTexas/Model - 2020.igem.org">
            <a:extLst>
              <a:ext uri="{FF2B5EF4-FFF2-40B4-BE49-F238E27FC236}">
                <a16:creationId xmlns:a16="http://schemas.microsoft.com/office/drawing/2014/main" id="{FFA6DC1C-E055-3246-B1E1-F53A63D5AE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780"/>
          <a:stretch/>
        </p:blipFill>
        <p:spPr bwMode="auto">
          <a:xfrm>
            <a:off x="962025" y="1114425"/>
            <a:ext cx="6254750" cy="2270125"/>
          </a:xfrm>
          <a:prstGeom prst="rect">
            <a:avLst/>
          </a:prstGeom>
          <a:extLst>
            <a:ext uri="{909E8E84-426E-40DD-AFC4-6F175D3DCCD1}">
              <a14:hiddenFill xmlns:a14="http://schemas.microsoft.com/office/drawing/2010/main">
                <a:solidFill>
                  <a:srgbClr val="FFFFFF"/>
                </a:solidFill>
              </a14:hiddenFill>
            </a:ext>
          </a:extLst>
        </p:spPr>
      </p:pic>
      <p:pic>
        <p:nvPicPr>
          <p:cNvPr id="18" name="Picture 2" descr="Team:Austin UTexas/Model - 2020.igem.org">
            <a:extLst>
              <a:ext uri="{FF2B5EF4-FFF2-40B4-BE49-F238E27FC236}">
                <a16:creationId xmlns:a16="http://schemas.microsoft.com/office/drawing/2014/main" id="{32D645E4-667C-6D45-BD82-A460A49EB6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643"/>
          <a:stretch/>
        </p:blipFill>
        <p:spPr bwMode="auto">
          <a:xfrm>
            <a:off x="962025" y="3440113"/>
            <a:ext cx="6254750" cy="227965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8119870" y="961509"/>
            <a:ext cx="3233930" cy="4745785"/>
          </a:xfrm>
        </p:spPr>
        <p:txBody>
          <a:bodyPr vert="horz" lIns="91440" tIns="45720" rIns="91440" bIns="45720" rtlCol="0" anchor="ctr">
            <a:normAutofit/>
          </a:bodyPr>
          <a:lstStyle/>
          <a:p>
            <a:r>
              <a:rPr lang="en-US" sz="4800" dirty="0"/>
              <a:t>Previous work with Pinetree used T7</a:t>
            </a:r>
          </a:p>
        </p:txBody>
      </p:sp>
    </p:spTree>
    <p:extLst>
      <p:ext uri="{BB962C8B-B14F-4D97-AF65-F5344CB8AC3E}">
        <p14:creationId xmlns:p14="http://schemas.microsoft.com/office/powerpoint/2010/main" val="1568072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838200" y="1122362"/>
            <a:ext cx="6281928" cy="4135437"/>
          </a:xfrm>
        </p:spPr>
        <p:txBody>
          <a:bodyPr vert="horz" lIns="91440" tIns="45720" rIns="91440" bIns="45720" rtlCol="0" anchor="b">
            <a:normAutofit/>
          </a:bodyPr>
          <a:lstStyle/>
          <a:p>
            <a:r>
              <a:rPr lang="en-US" sz="6600" kern="1200" dirty="0">
                <a:solidFill>
                  <a:schemeClr val="tx1"/>
                </a:solidFill>
                <a:latin typeface="+mj-lt"/>
                <a:ea typeface="+mj-ea"/>
                <a:cs typeface="+mj-cs"/>
              </a:rPr>
              <a:t>Can we use Pinetree to study other viruses? </a:t>
            </a:r>
          </a:p>
        </p:txBody>
      </p:sp>
      <p:sp>
        <p:nvSpPr>
          <p:cNvPr id="27" name="Rectangle 10">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9048FC89-F39A-6E41-8255-91D469B66A59}"/>
              </a:ext>
            </a:extLst>
          </p:cNvPr>
          <p:cNvSpPr>
            <a:spLocks noGrp="1"/>
          </p:cNvSpPr>
          <p:nvPr>
            <p:ph type="body" idx="1"/>
          </p:nvPr>
        </p:nvSpPr>
        <p:spPr>
          <a:xfrm>
            <a:off x="7817126" y="1264620"/>
            <a:ext cx="3425686" cy="3850919"/>
          </a:xfrm>
        </p:spPr>
        <p:txBody>
          <a:bodyPr vert="horz" lIns="91440" tIns="45720" rIns="91440" bIns="45720" rtlCol="0" anchor="b">
            <a:normAutofit fontScale="92500"/>
          </a:bodyPr>
          <a:lstStyle/>
          <a:p>
            <a:r>
              <a:rPr lang="en-US" sz="3200" kern="1200" dirty="0">
                <a:solidFill>
                  <a:srgbClr val="FFFFFF"/>
                </a:solidFill>
                <a:latin typeface="+mn-lt"/>
                <a:ea typeface="+mn-ea"/>
                <a:cs typeface="+mn-cs"/>
              </a:rPr>
              <a:t>Can Pinetree recapitulate ΦX-174 gene expression patterns? </a:t>
            </a:r>
          </a:p>
          <a:p>
            <a:endParaRPr lang="en-US" sz="3200" kern="1200" dirty="0">
              <a:solidFill>
                <a:srgbClr val="FFFFFF"/>
              </a:solidFill>
              <a:latin typeface="+mn-lt"/>
              <a:ea typeface="+mn-ea"/>
              <a:cs typeface="+mn-cs"/>
            </a:endParaRPr>
          </a:p>
          <a:p>
            <a:r>
              <a:rPr lang="en-US" sz="3200" kern="1200" dirty="0">
                <a:solidFill>
                  <a:srgbClr val="FFFFFF"/>
                </a:solidFill>
                <a:latin typeface="+mn-lt"/>
                <a:ea typeface="+mn-ea"/>
                <a:cs typeface="+mn-cs"/>
              </a:rPr>
              <a:t>Can Pinetree model ΦX-174 attenuation? </a:t>
            </a:r>
          </a:p>
        </p:txBody>
      </p:sp>
      <p:sp>
        <p:nvSpPr>
          <p:cNvPr id="28"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695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638882" y="639193"/>
            <a:ext cx="4134596" cy="3573516"/>
          </a:xfrm>
        </p:spPr>
        <p:txBody>
          <a:bodyPr vert="horz" lIns="91440" tIns="45720" rIns="91440" bIns="45720" rtlCol="0" anchor="b">
            <a:normAutofit/>
          </a:bodyPr>
          <a:lstStyle/>
          <a:p>
            <a:r>
              <a:rPr lang="en-US" sz="6600" kern="1200" dirty="0">
                <a:solidFill>
                  <a:schemeClr val="tx1"/>
                </a:solidFill>
                <a:latin typeface="+mj-lt"/>
                <a:ea typeface="+mj-ea"/>
                <a:cs typeface="+mj-cs"/>
              </a:rPr>
              <a:t>Why study </a:t>
            </a:r>
            <a:br>
              <a:rPr lang="en-US" sz="6600" kern="1200" dirty="0">
                <a:solidFill>
                  <a:schemeClr val="tx1"/>
                </a:solidFill>
                <a:latin typeface="+mj-lt"/>
                <a:ea typeface="+mj-ea"/>
                <a:cs typeface="+mj-cs"/>
              </a:rPr>
            </a:br>
            <a:r>
              <a:rPr lang="en-US" sz="6600" kern="1200" dirty="0">
                <a:solidFill>
                  <a:schemeClr val="tx1"/>
                </a:solidFill>
                <a:latin typeface="+mj-lt"/>
                <a:ea typeface="+mj-ea"/>
                <a:cs typeface="+mj-cs"/>
              </a:rPr>
              <a:t>ΦX-174? </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sunburst chart&#10;&#10;Description automatically generated">
            <a:extLst>
              <a:ext uri="{FF2B5EF4-FFF2-40B4-BE49-F238E27FC236}">
                <a16:creationId xmlns:a16="http://schemas.microsoft.com/office/drawing/2014/main" id="{FC12C167-DC53-3A42-9F31-8E213A552766}"/>
              </a:ext>
            </a:extLst>
          </p:cNvPr>
          <p:cNvPicPr>
            <a:picLocks noChangeAspect="1"/>
          </p:cNvPicPr>
          <p:nvPr/>
        </p:nvPicPr>
        <p:blipFill rotWithShape="1">
          <a:blip r:embed="rId3"/>
          <a:srcRect t="6997"/>
          <a:stretch/>
        </p:blipFill>
        <p:spPr>
          <a:xfrm>
            <a:off x="5255062" y="640080"/>
            <a:ext cx="6013083" cy="5550408"/>
          </a:xfrm>
          <a:prstGeom prst="rect">
            <a:avLst/>
          </a:prstGeom>
        </p:spPr>
      </p:pic>
      <p:sp>
        <p:nvSpPr>
          <p:cNvPr id="11" name="TextBox 10">
            <a:extLst>
              <a:ext uri="{FF2B5EF4-FFF2-40B4-BE49-F238E27FC236}">
                <a16:creationId xmlns:a16="http://schemas.microsoft.com/office/drawing/2014/main" id="{534EADDB-C6FE-FA46-8CDD-EA1B7E17E9EE}"/>
              </a:ext>
            </a:extLst>
          </p:cNvPr>
          <p:cNvSpPr txBox="1"/>
          <p:nvPr/>
        </p:nvSpPr>
        <p:spPr>
          <a:xfrm>
            <a:off x="6727271" y="6355848"/>
            <a:ext cx="4942953" cy="369332"/>
          </a:xfrm>
          <a:prstGeom prst="rect">
            <a:avLst/>
          </a:prstGeom>
          <a:noFill/>
        </p:spPr>
        <p:txBody>
          <a:bodyPr wrap="square" rtlCol="0">
            <a:spAutoFit/>
          </a:bodyPr>
          <a:lstStyle/>
          <a:p>
            <a:pPr algn="ctr"/>
            <a:r>
              <a:rPr lang="en-US" dirty="0"/>
              <a:t>ΦX-174 genome (Figure 1A, </a:t>
            </a:r>
            <a:r>
              <a:rPr lang="en-US" dirty="0" err="1"/>
              <a:t>Logel</a:t>
            </a:r>
            <a:r>
              <a:rPr lang="en-US" dirty="0"/>
              <a:t> 2020) </a:t>
            </a:r>
          </a:p>
        </p:txBody>
      </p:sp>
    </p:spTree>
    <p:extLst>
      <p:ext uri="{BB962C8B-B14F-4D97-AF65-F5344CB8AC3E}">
        <p14:creationId xmlns:p14="http://schemas.microsoft.com/office/powerpoint/2010/main" val="3343689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838200" y="365125"/>
            <a:ext cx="10847522" cy="1325563"/>
          </a:xfrm>
        </p:spPr>
        <p:txBody>
          <a:bodyPr>
            <a:normAutofit/>
          </a:bodyPr>
          <a:lstStyle/>
          <a:p>
            <a:r>
              <a:rPr lang="en-US" dirty="0"/>
              <a:t>Can Pinetree recapitulate </a:t>
            </a:r>
            <a:r>
              <a:rPr lang="el-GR" dirty="0"/>
              <a:t>Φ</a:t>
            </a:r>
            <a:r>
              <a:rPr lang="en-US" dirty="0"/>
              <a:t>X-174 expression? </a:t>
            </a:r>
          </a:p>
        </p:txBody>
      </p:sp>
      <p:pic>
        <p:nvPicPr>
          <p:cNvPr id="13" name="Picture 12" descr="Chart, histogram&#10;&#10;Description automatically generated">
            <a:extLst>
              <a:ext uri="{FF2B5EF4-FFF2-40B4-BE49-F238E27FC236}">
                <a16:creationId xmlns:a16="http://schemas.microsoft.com/office/drawing/2014/main" id="{2AD6AA84-3217-9146-BEB9-D903B048FE04}"/>
              </a:ext>
            </a:extLst>
          </p:cNvPr>
          <p:cNvPicPr>
            <a:picLocks noChangeAspect="1"/>
          </p:cNvPicPr>
          <p:nvPr/>
        </p:nvPicPr>
        <p:blipFill>
          <a:blip r:embed="rId2"/>
          <a:stretch>
            <a:fillRect/>
          </a:stretch>
        </p:blipFill>
        <p:spPr>
          <a:xfrm>
            <a:off x="0" y="2143448"/>
            <a:ext cx="4832769" cy="4474328"/>
          </a:xfrm>
          <a:prstGeom prst="rect">
            <a:avLst/>
          </a:prstGeom>
        </p:spPr>
      </p:pic>
      <p:sp>
        <p:nvSpPr>
          <p:cNvPr id="18" name="TextBox 17">
            <a:extLst>
              <a:ext uri="{FF2B5EF4-FFF2-40B4-BE49-F238E27FC236}">
                <a16:creationId xmlns:a16="http://schemas.microsoft.com/office/drawing/2014/main" id="{AAA9FE2B-CE23-9E4C-A13A-EC7F8900B083}"/>
              </a:ext>
            </a:extLst>
          </p:cNvPr>
          <p:cNvSpPr txBox="1"/>
          <p:nvPr/>
        </p:nvSpPr>
        <p:spPr>
          <a:xfrm>
            <a:off x="991890" y="1605296"/>
            <a:ext cx="3626603" cy="369332"/>
          </a:xfrm>
          <a:prstGeom prst="rect">
            <a:avLst/>
          </a:prstGeom>
          <a:noFill/>
        </p:spPr>
        <p:txBody>
          <a:bodyPr wrap="square" rtlCol="0">
            <a:spAutoFit/>
          </a:bodyPr>
          <a:lstStyle/>
          <a:p>
            <a:pPr algn="ctr"/>
            <a:r>
              <a:rPr lang="en-US" dirty="0"/>
              <a:t>qPCR data (Figure 1B, </a:t>
            </a:r>
            <a:r>
              <a:rPr lang="en-US" dirty="0" err="1"/>
              <a:t>Logel</a:t>
            </a:r>
            <a:r>
              <a:rPr lang="en-US" dirty="0"/>
              <a:t> 2020) </a:t>
            </a:r>
          </a:p>
        </p:txBody>
      </p:sp>
    </p:spTree>
    <p:extLst>
      <p:ext uri="{BB962C8B-B14F-4D97-AF65-F5344CB8AC3E}">
        <p14:creationId xmlns:p14="http://schemas.microsoft.com/office/powerpoint/2010/main" val="3335528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0008E-178A-F04C-AB45-EFF8C0E29810}"/>
              </a:ext>
            </a:extLst>
          </p:cNvPr>
          <p:cNvSpPr>
            <a:spLocks noGrp="1"/>
          </p:cNvSpPr>
          <p:nvPr>
            <p:ph type="title"/>
          </p:nvPr>
        </p:nvSpPr>
        <p:spPr>
          <a:xfrm>
            <a:off x="838200" y="365125"/>
            <a:ext cx="10847522" cy="1325563"/>
          </a:xfrm>
        </p:spPr>
        <p:txBody>
          <a:bodyPr>
            <a:normAutofit/>
          </a:bodyPr>
          <a:lstStyle/>
          <a:p>
            <a:r>
              <a:rPr lang="en-US" dirty="0"/>
              <a:t>Pinetree can recapitulate </a:t>
            </a:r>
            <a:r>
              <a:rPr lang="el-GR" dirty="0"/>
              <a:t>Φ</a:t>
            </a:r>
            <a:r>
              <a:rPr lang="en-US" dirty="0"/>
              <a:t>X-174 expression</a:t>
            </a:r>
          </a:p>
        </p:txBody>
      </p:sp>
      <p:pic>
        <p:nvPicPr>
          <p:cNvPr id="13" name="Picture 12" descr="Chart, histogram&#10;&#10;Description automatically generated">
            <a:extLst>
              <a:ext uri="{FF2B5EF4-FFF2-40B4-BE49-F238E27FC236}">
                <a16:creationId xmlns:a16="http://schemas.microsoft.com/office/drawing/2014/main" id="{2AD6AA84-3217-9146-BEB9-D903B048FE04}"/>
              </a:ext>
            </a:extLst>
          </p:cNvPr>
          <p:cNvPicPr>
            <a:picLocks noChangeAspect="1"/>
          </p:cNvPicPr>
          <p:nvPr/>
        </p:nvPicPr>
        <p:blipFill>
          <a:blip r:embed="rId2"/>
          <a:stretch>
            <a:fillRect/>
          </a:stretch>
        </p:blipFill>
        <p:spPr>
          <a:xfrm>
            <a:off x="0" y="2143448"/>
            <a:ext cx="4832769" cy="4474328"/>
          </a:xfrm>
          <a:prstGeom prst="rect">
            <a:avLst/>
          </a:prstGeom>
        </p:spPr>
      </p:pic>
      <p:pic>
        <p:nvPicPr>
          <p:cNvPr id="17" name="Picture 16">
            <a:extLst>
              <a:ext uri="{FF2B5EF4-FFF2-40B4-BE49-F238E27FC236}">
                <a16:creationId xmlns:a16="http://schemas.microsoft.com/office/drawing/2014/main" id="{FC924CA1-F2D5-5948-BCC6-B74ABFD0C020}"/>
              </a:ext>
            </a:extLst>
          </p:cNvPr>
          <p:cNvPicPr>
            <a:picLocks noChangeAspect="1"/>
          </p:cNvPicPr>
          <p:nvPr/>
        </p:nvPicPr>
        <p:blipFill rotWithShape="1">
          <a:blip r:embed="rId3"/>
          <a:srcRect l="3346"/>
          <a:stretch/>
        </p:blipFill>
        <p:spPr>
          <a:xfrm>
            <a:off x="4832769" y="2258568"/>
            <a:ext cx="7201546" cy="4599432"/>
          </a:xfrm>
          <a:prstGeom prst="rect">
            <a:avLst/>
          </a:prstGeom>
        </p:spPr>
      </p:pic>
      <p:sp>
        <p:nvSpPr>
          <p:cNvPr id="18" name="TextBox 17">
            <a:extLst>
              <a:ext uri="{FF2B5EF4-FFF2-40B4-BE49-F238E27FC236}">
                <a16:creationId xmlns:a16="http://schemas.microsoft.com/office/drawing/2014/main" id="{AAA9FE2B-CE23-9E4C-A13A-EC7F8900B083}"/>
              </a:ext>
            </a:extLst>
          </p:cNvPr>
          <p:cNvSpPr txBox="1"/>
          <p:nvPr/>
        </p:nvSpPr>
        <p:spPr>
          <a:xfrm>
            <a:off x="991890" y="1605296"/>
            <a:ext cx="3626603" cy="369332"/>
          </a:xfrm>
          <a:prstGeom prst="rect">
            <a:avLst/>
          </a:prstGeom>
          <a:noFill/>
        </p:spPr>
        <p:txBody>
          <a:bodyPr wrap="square" rtlCol="0">
            <a:spAutoFit/>
          </a:bodyPr>
          <a:lstStyle/>
          <a:p>
            <a:pPr algn="ctr"/>
            <a:r>
              <a:rPr lang="en-US" dirty="0"/>
              <a:t>qPCR data (Figure 1B, </a:t>
            </a:r>
            <a:r>
              <a:rPr lang="en-US" dirty="0" err="1"/>
              <a:t>Logel</a:t>
            </a:r>
            <a:r>
              <a:rPr lang="en-US" dirty="0"/>
              <a:t> 2020) </a:t>
            </a:r>
          </a:p>
        </p:txBody>
      </p:sp>
      <p:sp>
        <p:nvSpPr>
          <p:cNvPr id="19" name="TextBox 18">
            <a:extLst>
              <a:ext uri="{FF2B5EF4-FFF2-40B4-BE49-F238E27FC236}">
                <a16:creationId xmlns:a16="http://schemas.microsoft.com/office/drawing/2014/main" id="{05601087-3D31-C545-8289-6261C5156F7A}"/>
              </a:ext>
            </a:extLst>
          </p:cNvPr>
          <p:cNvSpPr txBox="1"/>
          <p:nvPr/>
        </p:nvSpPr>
        <p:spPr>
          <a:xfrm>
            <a:off x="7573509" y="1606669"/>
            <a:ext cx="3626603" cy="369332"/>
          </a:xfrm>
          <a:prstGeom prst="rect">
            <a:avLst/>
          </a:prstGeom>
          <a:noFill/>
        </p:spPr>
        <p:txBody>
          <a:bodyPr wrap="square" rtlCol="0">
            <a:spAutoFit/>
          </a:bodyPr>
          <a:lstStyle/>
          <a:p>
            <a:pPr algn="ctr"/>
            <a:r>
              <a:rPr lang="en-US" dirty="0"/>
              <a:t>Simulated </a:t>
            </a:r>
            <a:r>
              <a:rPr lang="en-US" dirty="0" err="1"/>
              <a:t>pinetree</a:t>
            </a:r>
            <a:r>
              <a:rPr lang="en-US" dirty="0"/>
              <a:t> output!</a:t>
            </a:r>
          </a:p>
        </p:txBody>
      </p:sp>
    </p:spTree>
    <p:extLst>
      <p:ext uri="{BB962C8B-B14F-4D97-AF65-F5344CB8AC3E}">
        <p14:creationId xmlns:p14="http://schemas.microsoft.com/office/powerpoint/2010/main" val="2512055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821</Words>
  <Application>Microsoft Macintosh PowerPoint</Application>
  <PresentationFormat>Widescreen</PresentationFormat>
  <Paragraphs>96</Paragraphs>
  <Slides>19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Modeling ΦX-174 Gene Expression and Attenuation</vt:lpstr>
      <vt:lpstr>Viral gene expression is important!</vt:lpstr>
      <vt:lpstr>Pinetree simulates viral transcription &amp; translation</vt:lpstr>
      <vt:lpstr>Pinetree simulates viral transcription &amp; translation</vt:lpstr>
      <vt:lpstr>Previous work with Pinetree used T7</vt:lpstr>
      <vt:lpstr>Can we use Pinetree to study other viruses? </vt:lpstr>
      <vt:lpstr>Why study  ΦX-174? </vt:lpstr>
      <vt:lpstr>Can Pinetree recapitulate ΦX-174 expression? </vt:lpstr>
      <vt:lpstr>Pinetree can recapitulate ΦX-174 expression</vt:lpstr>
      <vt:lpstr>Systematic Approach: optimization method</vt:lpstr>
      <vt:lpstr>Systematic Approach: optimization method</vt:lpstr>
      <vt:lpstr>Systematic Approach: optimization method</vt:lpstr>
      <vt:lpstr>Preliminary results show optimization technique works ok</vt:lpstr>
      <vt:lpstr>Next Steps: finishing the optimization </vt:lpstr>
      <vt:lpstr>Next Steps:  Can Pinetree recapitulate viral attenuation? </vt:lpstr>
      <vt:lpstr>Life Update</vt:lpstr>
      <vt:lpstr>Applying to MD and MD/PhD programs! </vt:lpstr>
      <vt:lpstr>Applying to MD and MD/PhD programs!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ΦX-174 Gene Expression and Attenuation</dc:title>
  <dc:creator>Ingle, Tanvi</dc:creator>
  <cp:lastModifiedBy>Ingle, Tanvi</cp:lastModifiedBy>
  <cp:revision>103</cp:revision>
  <dcterms:created xsi:type="dcterms:W3CDTF">2021-12-03T13:46:15Z</dcterms:created>
  <dcterms:modified xsi:type="dcterms:W3CDTF">2021-12-03T17:31:30Z</dcterms:modified>
</cp:coreProperties>
</file>